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2"/>
  </p:notesMasterIdLst>
  <p:handoutMasterIdLst>
    <p:handoutMasterId r:id="rId113"/>
  </p:handoutMasterIdLst>
  <p:sldIdLst>
    <p:sldId id="300" r:id="rId5"/>
    <p:sldId id="374" r:id="rId6"/>
    <p:sldId id="375" r:id="rId7"/>
    <p:sldId id="368" r:id="rId8"/>
    <p:sldId id="510" r:id="rId9"/>
    <p:sldId id="511" r:id="rId10"/>
    <p:sldId id="270" r:id="rId11"/>
    <p:sldId id="390" r:id="rId12"/>
    <p:sldId id="391" r:id="rId13"/>
    <p:sldId id="392" r:id="rId14"/>
    <p:sldId id="393" r:id="rId15"/>
    <p:sldId id="394" r:id="rId16"/>
    <p:sldId id="319" r:id="rId17"/>
    <p:sldId id="401" r:id="rId18"/>
    <p:sldId id="376" r:id="rId19"/>
    <p:sldId id="377" r:id="rId20"/>
    <p:sldId id="295" r:id="rId21"/>
    <p:sldId id="381" r:id="rId22"/>
    <p:sldId id="382" r:id="rId23"/>
    <p:sldId id="509" r:id="rId24"/>
    <p:sldId id="387" r:id="rId25"/>
    <p:sldId id="396" r:id="rId26"/>
    <p:sldId id="420" r:id="rId27"/>
    <p:sldId id="447" r:id="rId28"/>
    <p:sldId id="445" r:id="rId29"/>
    <p:sldId id="421" r:id="rId30"/>
    <p:sldId id="446" r:id="rId31"/>
    <p:sldId id="513" r:id="rId32"/>
    <p:sldId id="463" r:id="rId33"/>
    <p:sldId id="426" r:id="rId34"/>
    <p:sldId id="449" r:id="rId35"/>
    <p:sldId id="457" r:id="rId36"/>
    <p:sldId id="424" r:id="rId37"/>
    <p:sldId id="514" r:id="rId38"/>
    <p:sldId id="515" r:id="rId39"/>
    <p:sldId id="516" r:id="rId40"/>
    <p:sldId id="517" r:id="rId41"/>
    <p:sldId id="518" r:id="rId42"/>
    <p:sldId id="519" r:id="rId43"/>
    <p:sldId id="520" r:id="rId44"/>
    <p:sldId id="526" r:id="rId45"/>
    <p:sldId id="527" r:id="rId46"/>
    <p:sldId id="528" r:id="rId47"/>
    <p:sldId id="529" r:id="rId48"/>
    <p:sldId id="530" r:id="rId49"/>
    <p:sldId id="531" r:id="rId50"/>
    <p:sldId id="536" r:id="rId51"/>
    <p:sldId id="537" r:id="rId52"/>
    <p:sldId id="389" r:id="rId53"/>
    <p:sldId id="397" r:id="rId54"/>
    <p:sldId id="311" r:id="rId55"/>
    <p:sldId id="308" r:id="rId56"/>
    <p:sldId id="309" r:id="rId57"/>
    <p:sldId id="310" r:id="rId58"/>
    <p:sldId id="303" r:id="rId59"/>
    <p:sldId id="492" r:id="rId60"/>
    <p:sldId id="292" r:id="rId61"/>
    <p:sldId id="480" r:id="rId62"/>
    <p:sldId id="481" r:id="rId63"/>
    <p:sldId id="403" r:id="rId64"/>
    <p:sldId id="482" r:id="rId65"/>
    <p:sldId id="483" r:id="rId66"/>
    <p:sldId id="495" r:id="rId67"/>
    <p:sldId id="486" r:id="rId68"/>
    <p:sldId id="493" r:id="rId69"/>
    <p:sldId id="484" r:id="rId70"/>
    <p:sldId id="497" r:id="rId71"/>
    <p:sldId id="489" r:id="rId72"/>
    <p:sldId id="498" r:id="rId73"/>
    <p:sldId id="499" r:id="rId74"/>
    <p:sldId id="500" r:id="rId75"/>
    <p:sldId id="501" r:id="rId76"/>
    <p:sldId id="491" r:id="rId77"/>
    <p:sldId id="299" r:id="rId78"/>
    <p:sldId id="398" r:id="rId79"/>
    <p:sldId id="399" r:id="rId80"/>
    <p:sldId id="330" r:id="rId81"/>
    <p:sldId id="332" r:id="rId82"/>
    <p:sldId id="335" r:id="rId83"/>
    <p:sldId id="334" r:id="rId84"/>
    <p:sldId id="343" r:id="rId85"/>
    <p:sldId id="402" r:id="rId86"/>
    <p:sldId id="342" r:id="rId87"/>
    <p:sldId id="404" r:id="rId88"/>
    <p:sldId id="419" r:id="rId89"/>
    <p:sldId id="406" r:id="rId90"/>
    <p:sldId id="405" r:id="rId91"/>
    <p:sldId id="407" r:id="rId92"/>
    <p:sldId id="408" r:id="rId93"/>
    <p:sldId id="503" r:id="rId94"/>
    <p:sldId id="538" r:id="rId95"/>
    <p:sldId id="504" r:id="rId96"/>
    <p:sldId id="494" r:id="rId97"/>
    <p:sldId id="505" r:id="rId98"/>
    <p:sldId id="472" r:id="rId99"/>
    <p:sldId id="541" r:id="rId100"/>
    <p:sldId id="413" r:id="rId101"/>
    <p:sldId id="506" r:id="rId102"/>
    <p:sldId id="507" r:id="rId103"/>
    <p:sldId id="508" r:id="rId104"/>
    <p:sldId id="539" r:id="rId105"/>
    <p:sldId id="540" r:id="rId106"/>
    <p:sldId id="479" r:id="rId107"/>
    <p:sldId id="347" r:id="rId108"/>
    <p:sldId id="400" r:id="rId109"/>
    <p:sldId id="320" r:id="rId110"/>
    <p:sldId id="321"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1800"/>
    <a:srgbClr val="DFC4A7"/>
    <a:srgbClr val="FDE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162" autoAdjust="0"/>
  </p:normalViewPr>
  <p:slideViewPr>
    <p:cSldViewPr>
      <p:cViewPr varScale="1">
        <p:scale>
          <a:sx n="112" d="100"/>
          <a:sy n="112" d="100"/>
        </p:scale>
        <p:origin x="348" y="78"/>
      </p:cViewPr>
      <p:guideLst>
        <p:guide orient="horz" pos="2160"/>
        <p:guide pos="3840"/>
      </p:guideLst>
    </p:cSldViewPr>
  </p:slideViewPr>
  <p:notesTextViewPr>
    <p:cViewPr>
      <p:scale>
        <a:sx n="100" d="100"/>
        <a:sy n="100" d="100"/>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5B2-467D-8893-2FEE52491E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5B2-467D-8893-2FEE52491E4A}"/>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D5B2-467D-8893-2FEE52491E4A}"/>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D5B2-467D-8893-2FEE52491E4A}"/>
              </c:ext>
            </c:extLst>
          </c:dPt>
          <c:cat>
            <c:numRef>
              <c:f>Sheet1!$A$2:$A$5</c:f>
              <c:numCache>
                <c:formatCode>General</c:formatCode>
                <c:ptCount val="4"/>
              </c:numCache>
            </c:numRef>
          </c:cat>
          <c:val>
            <c:numRef>
              <c:f>Sheet1!$B$2:$B$5</c:f>
              <c:numCache>
                <c:formatCode>0%</c:formatCode>
                <c:ptCount val="4"/>
                <c:pt idx="0">
                  <c:v>0.9</c:v>
                </c:pt>
                <c:pt idx="1">
                  <c:v>0.1</c:v>
                </c:pt>
              </c:numCache>
            </c:numRef>
          </c:val>
          <c:extLst>
            <c:ext xmlns:c16="http://schemas.microsoft.com/office/drawing/2014/chart" uri="{C3380CC4-5D6E-409C-BE32-E72D297353CC}">
              <c16:uniqueId val="{00000008-D5B2-467D-8893-2FEE52491E4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5B2-467D-8893-2FEE52491E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5B2-467D-8893-2FEE52491E4A}"/>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D5B2-467D-8893-2FEE52491E4A}"/>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D5B2-467D-8893-2FEE52491E4A}"/>
              </c:ext>
            </c:extLst>
          </c:dPt>
          <c:cat>
            <c:numRef>
              <c:f>Sheet1!$A$2:$A$5</c:f>
              <c:numCache>
                <c:formatCode>General</c:formatCode>
                <c:ptCount val="4"/>
              </c:numCache>
            </c:numRef>
          </c:cat>
          <c:val>
            <c:numRef>
              <c:f>Sheet1!$B$2:$B$5</c:f>
              <c:numCache>
                <c:formatCode>0%</c:formatCode>
                <c:ptCount val="4"/>
                <c:pt idx="0">
                  <c:v>0.9</c:v>
                </c:pt>
                <c:pt idx="1">
                  <c:v>0.1</c:v>
                </c:pt>
              </c:numCache>
            </c:numRef>
          </c:val>
          <c:extLst>
            <c:ext xmlns:c16="http://schemas.microsoft.com/office/drawing/2014/chart" uri="{C3380CC4-5D6E-409C-BE32-E72D297353CC}">
              <c16:uniqueId val="{00000008-D5B2-467D-8893-2FEE52491E4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4143376964482175"/>
          <c:y val="0.10951365449167341"/>
          <c:w val="0.45928444881889768"/>
          <c:h val="0.68892663084850947"/>
        </c:manualLayout>
      </c:layout>
      <c:doughnutChart>
        <c:varyColors val="1"/>
        <c:ser>
          <c:idx val="0"/>
          <c:order val="0"/>
          <c:tx>
            <c:strRef>
              <c:f>Sheet1!$B$1</c:f>
              <c:strCache>
                <c:ptCount val="1"/>
                <c:pt idx="0">
                  <c:v>Sales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2-1505-45C3-9DA9-B8D45A7A7BFE}"/>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86F5-4F23-BB58-A04C637F5AC9}"/>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86F5-4F23-BB58-A04C637F5AC9}"/>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86F5-4F23-BB58-A04C637F5AC9}"/>
              </c:ext>
            </c:extLst>
          </c:dPt>
          <c:cat>
            <c:strRef>
              <c:f>Sheet1!$A$2:$A$5</c:f>
              <c:strCache>
                <c:ptCount val="2"/>
                <c:pt idx="0">
                  <c:v>1st Qtr</c:v>
                </c:pt>
                <c:pt idx="1">
                  <c:v>2nd Qtr</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0-1505-45C3-9DA9-B8D45A7A7BF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75-4C61-8418-2D4F6CE9E9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75-4C61-8418-2D4F6CE9E9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75-4C61-8418-2D4F6CE9E9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75-4C61-8418-2D4F6CE9E9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85-4558-A8FB-184E22D9B2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85-4558-A8FB-184E22D9B2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85-4558-A8FB-184E22D9B2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85-4558-A8FB-184E22D9B2E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A8-40A5-88B9-903F75F181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A8-40A5-88B9-903F75F1812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A8-40A5-88B9-903F75F1812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A8-40A5-88B9-903F75F1812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CF-4D72-A995-7533BC7DC62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CF-4D72-A995-7533BC7DC62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CF-4D72-A995-7533BC7DC6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CF-4D72-A995-7533BC7DC6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Ability to Learn Spatial Hierarchies</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Translation Invariance and Equivariance</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Customizability</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Robustness to Variations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47405" custScaleY="115180">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48801" custScaleY="137986" custRadScaleRad="114379">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123307">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custRadScaleRad="108713">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600" b="1" dirty="0"/>
            <a:t>MobileNet with Ghost Module and MixConv</a:t>
          </a: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b="1" dirty="0"/>
            <a:t>Better Generalization with Pre-Trained Weights</a:t>
          </a: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b="1" dirty="0"/>
            <a:t>Enhanced Feature Extraction with Ghost Module</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b="1" dirty="0"/>
            <a:t>Balance Accuracy and Speed </a:t>
          </a: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b="1" dirty="0"/>
            <a:t>Multi-scale Learning with MixConv</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b="1" dirty="0"/>
            <a:t>Lightweight and fast</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57445" custScaleY="123865" custLinFactNeighborX="2315" custLinFactNeighborY="0"/>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27380" custScaleY="106886" custRadScaleRad="99618" custRadScaleInc="-7102">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28174" custScaleY="115954" custRadScaleRad="110978" custRadScaleInc="-2386">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custScaleX="115599" custScaleY="111808" custRadScaleRad="108237" custRadScaleInc="-33287">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23816" custScaleY="123200" custRadScaleRad="101800" custRadScaleInc="22179">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41800"/>
        </a:solidFill>
        <a:ln>
          <a:noFill/>
        </a:ln>
      </dgm:spPr>
      <dgm:t>
        <a:bodyPr/>
        <a:lstStyle/>
        <a:p>
          <a:r>
            <a:rPr lang="en-US" sz="1800" b="1" dirty="0">
              <a:latin typeface="Adobe Devanagari"/>
            </a:rPr>
            <a:t>Doctor’s dashboard implementation</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D8887FBF-5FA2-4EBE-B0FE-0B3F038E3E18}">
      <dgm:prSet phldrT="[Text]" custT="1"/>
      <dgm:spPr>
        <a:solidFill>
          <a:srgbClr val="641800"/>
        </a:solidFill>
        <a:ln>
          <a:noFill/>
        </a:ln>
      </dgm:spPr>
      <dgm:t>
        <a:bodyPr/>
        <a:lstStyle/>
        <a:p>
          <a:r>
            <a:rPr lang="en-US" sz="1800" b="1" dirty="0">
              <a:latin typeface="Adobe Devanagari"/>
            </a:rPr>
            <a:t>Documentations</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2" custScaleX="164651">
        <dgm:presLayoutVars>
          <dgm:bulletEnabled val="1"/>
        </dgm:presLayoutVars>
      </dgm:prSet>
      <dgm:spPr/>
    </dgm:pt>
    <dgm:pt modelId="{EC449CB5-92D6-4D0A-9476-FF6B6AB4BD8E}" type="pres">
      <dgm:prSet presAssocID="{4538C026-7D6E-4494-BC58-77A944EBA2C2}" presName="sibTrans" presStyleCnt="0"/>
      <dgm:spPr/>
    </dgm:pt>
    <dgm:pt modelId="{61F4F68B-A752-46C4-8DE6-EBB043938350}" type="pres">
      <dgm:prSet presAssocID="{D8887FBF-5FA2-4EBE-B0FE-0B3F038E3E18}" presName="textNode" presStyleLbl="node1" presStyleIdx="1" presStyleCnt="2" custScaleX="175371">
        <dgm:presLayoutVars>
          <dgm:bulletEnabled val="1"/>
        </dgm:presLayoutVars>
      </dgm:prSet>
      <dgm:spPr/>
    </dgm:pt>
  </dgm:ptLst>
  <dgm:cxnLst>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1" destOrd="0" parTransId="{EF29C432-880B-4037-8B51-A0D053571BF2}" sibTransId="{0793D178-8460-4D17-97D7-34D2358C0207}"/>
    <dgm:cxn modelId="{5F7BD9BC-15ED-4B19-A1F4-795B0E1668C0}" srcId="{CD889666-E3F7-4F31-8E2C-88604706A611}" destId="{F242A3D8-E91F-496A-8409-A9F590A47BCD}" srcOrd="0" destOrd="0" parTransId="{758B11DA-8506-41A7-943F-9C062EF69196}" sibTransId="{4538C026-7D6E-4494-BC58-77A944EBA2C2}"/>
    <dgm:cxn modelId="{735E9FD4-8456-47C5-8236-F3F3732B76B0}" type="presOf" srcId="{CD889666-E3F7-4F31-8E2C-88604706A611}" destId="{5C8F04D0-9B4E-4286-B083-B7D2E4E0B243}" srcOrd="0" destOrd="0" presId="urn:microsoft.com/office/officeart/2005/8/layout/hProcess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3B5DB70-FED1-427C-A7FD-36395B0612A3}" type="presParOf" srcId="{6513F078-13AA-4DD5-858A-49FBCE61D028}" destId="{61F4F68B-A752-46C4-8DE6-EBB04393835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Siamese</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Learning Robust Feature Embeddings</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Effective with Limited Data</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Flexibility in Defining Similarity</a:t>
          </a: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 Novelty Detection</a:t>
          </a:r>
        </a:p>
        <a:p>
          <a:r>
            <a:rPr lang="en-US" sz="1400" dirty="0">
              <a:latin typeface="Adobe Devanagari"/>
            </a:rPr>
            <a:t>Handling</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66500" custScaleY="87643" custLinFactNeighborX="-3947"/>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79268"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69509" custScaleY="137986" custRadScaleRad="133010">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custRadScaleRad="13749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Automatic Feature Learning, Reducing Reliance on Manual Grading Criteria</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Ability to Learn Hierarchical and Granular Features</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Robustness to Variations within Severity Levels</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Spatial Feature Extraction for Severity Indicators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260685"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58450" custScaleY="137986" custRadScaleRad="114379">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202043">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66208" custScaleY="124997" custRadScaleRad="108713">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Siamese with 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Enhanced Feature Representation</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Customizability</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Better Handling of Intra-Class Variability</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Focus on Severity-Specific Features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40459"/>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89497"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75386" custScaleY="137986" custRadScaleRad="138726">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217109">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73240" custScaleY="124997" custRadScaleRad="13755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41800"/>
        </a:solidFill>
        <a:ln>
          <a:noFill/>
        </a:ln>
      </dgm:spPr>
      <dgm:t>
        <a:bodyPr/>
        <a:lstStyle/>
        <a:p>
          <a:r>
            <a:rPr lang="en-US" sz="1800" b="1" dirty="0">
              <a:latin typeface="Adobe Devanagari"/>
            </a:rPr>
            <a:t>Doctor’s dashboard implementation</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D8887FBF-5FA2-4EBE-B0FE-0B3F038E3E18}">
      <dgm:prSet phldrT="[Text]" custT="1"/>
      <dgm:spPr>
        <a:solidFill>
          <a:srgbClr val="641800"/>
        </a:solidFill>
        <a:ln>
          <a:noFill/>
        </a:ln>
      </dgm:spPr>
      <dgm:t>
        <a:bodyPr/>
        <a:lstStyle/>
        <a:p>
          <a:r>
            <a:rPr lang="en-US" sz="1800" b="1" dirty="0">
              <a:latin typeface="Adobe Devanagari"/>
            </a:rPr>
            <a:t>Documentations</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2" custScaleX="164651">
        <dgm:presLayoutVars>
          <dgm:bulletEnabled val="1"/>
        </dgm:presLayoutVars>
      </dgm:prSet>
      <dgm:spPr/>
    </dgm:pt>
    <dgm:pt modelId="{EC449CB5-92D6-4D0A-9476-FF6B6AB4BD8E}" type="pres">
      <dgm:prSet presAssocID="{4538C026-7D6E-4494-BC58-77A944EBA2C2}" presName="sibTrans" presStyleCnt="0"/>
      <dgm:spPr/>
    </dgm:pt>
    <dgm:pt modelId="{61F4F68B-A752-46C4-8DE6-EBB043938350}" type="pres">
      <dgm:prSet presAssocID="{D8887FBF-5FA2-4EBE-B0FE-0B3F038E3E18}" presName="textNode" presStyleLbl="node1" presStyleIdx="1" presStyleCnt="2" custScaleX="175371">
        <dgm:presLayoutVars>
          <dgm:bulletEnabled val="1"/>
        </dgm:presLayoutVars>
      </dgm:prSet>
      <dgm:spPr/>
    </dgm:pt>
  </dgm:ptLst>
  <dgm:cxnLst>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1" destOrd="0" parTransId="{EF29C432-880B-4037-8B51-A0D053571BF2}" sibTransId="{0793D178-8460-4D17-97D7-34D2358C0207}"/>
    <dgm:cxn modelId="{5F7BD9BC-15ED-4B19-A1F4-795B0E1668C0}" srcId="{CD889666-E3F7-4F31-8E2C-88604706A611}" destId="{F242A3D8-E91F-496A-8409-A9F590A47BCD}" srcOrd="0" destOrd="0" parTransId="{758B11DA-8506-41A7-943F-9C062EF69196}" sibTransId="{4538C026-7D6E-4494-BC58-77A944EBA2C2}"/>
    <dgm:cxn modelId="{735E9FD4-8456-47C5-8236-F3F3732B76B0}" type="presOf" srcId="{CD889666-E3F7-4F31-8E2C-88604706A611}" destId="{5C8F04D0-9B4E-4286-B083-B7D2E4E0B243}" srcOrd="0" destOrd="0" presId="urn:microsoft.com/office/officeart/2005/8/layout/hProcess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3B5DB70-FED1-427C-A7FD-36395B0612A3}" type="presParOf" srcId="{6513F078-13AA-4DD5-858A-49FBCE61D028}" destId="{61F4F68B-A752-46C4-8DE6-EBB04393835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Efficiency</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Better regularization</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Customizability</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Improved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02243"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50512" custScaleY="148938">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200" b="1" dirty="0">
              <a:latin typeface="Adobe Devanagari"/>
            </a:rPr>
            <a:t>EfficientNetB0</a:t>
          </a:r>
          <a:endParaRPr lang="en-US" sz="18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Flexibility with Fine-Tuning</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Lightweight and Resource Efficient</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Optimized Pre-trained Architecture</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Improved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dirty="0">
              <a:latin typeface="Adobe Devanagari"/>
            </a:rPr>
            <a:t>Performance Metrics</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32364" custScaleY="121931"/>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27586" custScaleY="127211">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50512" custScaleY="148938">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30040" custScaleY="124997">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41800"/>
        </a:solidFill>
        <a:ln>
          <a:noFill/>
        </a:ln>
      </dgm:spPr>
      <dgm:t>
        <a:bodyPr/>
        <a:lstStyle/>
        <a:p>
          <a:r>
            <a:rPr lang="en-US" sz="1800" b="1" dirty="0">
              <a:latin typeface="Adobe Devanagari"/>
            </a:rPr>
            <a:t>Doctor’s dashboard implementation</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D8887FBF-5FA2-4EBE-B0FE-0B3F038E3E18}">
      <dgm:prSet phldrT="[Text]" custT="1"/>
      <dgm:spPr>
        <a:solidFill>
          <a:srgbClr val="641800"/>
        </a:solidFill>
        <a:ln>
          <a:noFill/>
        </a:ln>
      </dgm:spPr>
      <dgm:t>
        <a:bodyPr/>
        <a:lstStyle/>
        <a:p>
          <a:r>
            <a:rPr lang="en-US" sz="1800" b="1" dirty="0">
              <a:latin typeface="Adobe Devanagari"/>
            </a:rPr>
            <a:t>Documentations</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2" custScaleX="164651">
        <dgm:presLayoutVars>
          <dgm:bulletEnabled val="1"/>
        </dgm:presLayoutVars>
      </dgm:prSet>
      <dgm:spPr/>
    </dgm:pt>
    <dgm:pt modelId="{EC449CB5-92D6-4D0A-9476-FF6B6AB4BD8E}" type="pres">
      <dgm:prSet presAssocID="{4538C026-7D6E-4494-BC58-77A944EBA2C2}" presName="sibTrans" presStyleCnt="0"/>
      <dgm:spPr/>
    </dgm:pt>
    <dgm:pt modelId="{61F4F68B-A752-46C4-8DE6-EBB043938350}" type="pres">
      <dgm:prSet presAssocID="{D8887FBF-5FA2-4EBE-B0FE-0B3F038E3E18}" presName="textNode" presStyleLbl="node1" presStyleIdx="1" presStyleCnt="2" custScaleX="175371">
        <dgm:presLayoutVars>
          <dgm:bulletEnabled val="1"/>
        </dgm:presLayoutVars>
      </dgm:prSet>
      <dgm:spPr/>
    </dgm:pt>
  </dgm:ptLst>
  <dgm:cxnLst>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1" destOrd="0" parTransId="{EF29C432-880B-4037-8B51-A0D053571BF2}" sibTransId="{0793D178-8460-4D17-97D7-34D2358C0207}"/>
    <dgm:cxn modelId="{5F7BD9BC-15ED-4B19-A1F4-795B0E1668C0}" srcId="{CD889666-E3F7-4F31-8E2C-88604706A611}" destId="{F242A3D8-E91F-496A-8409-A9F590A47BCD}" srcOrd="0" destOrd="0" parTransId="{758B11DA-8506-41A7-943F-9C062EF69196}" sibTransId="{4538C026-7D6E-4494-BC58-77A944EBA2C2}"/>
    <dgm:cxn modelId="{735E9FD4-8456-47C5-8236-F3F3732B76B0}" type="presOf" srcId="{CD889666-E3F7-4F31-8E2C-88604706A611}" destId="{5C8F04D0-9B4E-4286-B083-B7D2E4E0B243}" srcOrd="0" destOrd="0" presId="urn:microsoft.com/office/officeart/2005/8/layout/hProcess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3B5DB70-FED1-427C-A7FD-36395B0612A3}" type="presParOf" srcId="{6513F078-13AA-4DD5-858A-49FBCE61D028}" destId="{61F4F68B-A752-46C4-8DE6-EBB04393835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400" b="1" dirty="0">
              <a:latin typeface="Adobe Devanagari"/>
            </a:rPr>
            <a:t>Why choose YOLO instead of a classification model </a:t>
          </a: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b="1" dirty="0">
              <a:latin typeface="Adobe Devanagari"/>
            </a:rPr>
            <a:t>Real- Time detection</a:t>
          </a: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b="1" dirty="0">
              <a:latin typeface="Adobe Devanagari"/>
            </a:rPr>
            <a:t>Ideal for segmenting psoriasis regions</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b="1" dirty="0">
              <a:latin typeface="Adobe Devanagari"/>
            </a:rPr>
            <a:t>Handle Multiple Lesions in one image </a:t>
          </a: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b="1" dirty="0">
              <a:latin typeface="Adobe Devanagari"/>
            </a:rPr>
            <a:t>Faster due to single forward pass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b="1" dirty="0">
              <a:latin typeface="Adobe Devanagari"/>
            </a:rPr>
            <a:t>Localization Capability</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50058" custScaleY="129396" custLinFactNeighborX="2315" custLinFactNeighborY="0"/>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17380" custScaleY="106886" custRadScaleRad="99618" custRadScaleInc="-7102">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28174" custScaleY="115954" custRadScaleRad="110978" custRadScaleInc="-2386">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custScaleX="115599" custScaleY="102208" custRadScaleRad="101693" custRadScaleInc="-29225">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11455" custScaleY="105991" custRadScaleRad="101800" custRadScaleInc="22179">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96134" y="1799232"/>
          <a:ext cx="1085832" cy="108583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2755150" y="1958248"/>
        <a:ext cx="767800" cy="767800"/>
      </dsp:txXfrm>
    </dsp:sp>
    <dsp:sp modelId="{3BD1D1D5-09A9-426B-9EE2-3A55790D54F8}">
      <dsp:nvSpPr>
        <dsp:cNvPr id="0" name=""/>
        <dsp:cNvSpPr/>
      </dsp:nvSpPr>
      <dsp:spPr>
        <a:xfrm rot="16200000">
          <a:off x="3019316" y="1374779"/>
          <a:ext cx="239467"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55236" y="1492826"/>
        <a:ext cx="167627" cy="246380"/>
      </dsp:txXfrm>
    </dsp:sp>
    <dsp:sp modelId="{D5CEA580-F920-4761-8744-828D62CD2E56}">
      <dsp:nvSpPr>
        <dsp:cNvPr id="0" name=""/>
        <dsp:cNvSpPr/>
      </dsp:nvSpPr>
      <dsp:spPr>
        <a:xfrm>
          <a:off x="2248909" y="-43678"/>
          <a:ext cx="1780282" cy="1391085"/>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Ability to Learn Spatial Hierarchies</a:t>
          </a:r>
          <a:endParaRPr lang="en-US" sz="1100" kern="1200" dirty="0">
            <a:latin typeface="Adobe Devanagari"/>
          </a:endParaRPr>
        </a:p>
      </dsp:txBody>
      <dsp:txXfrm>
        <a:off x="2509625" y="160042"/>
        <a:ext cx="1258850" cy="983645"/>
      </dsp:txXfrm>
    </dsp:sp>
    <dsp:sp modelId="{0427C43E-3A2D-4708-9CFB-F03268DB8D8B}">
      <dsp:nvSpPr>
        <dsp:cNvPr id="0" name=""/>
        <dsp:cNvSpPr/>
      </dsp:nvSpPr>
      <dsp:spPr>
        <a:xfrm>
          <a:off x="3790172" y="2136831"/>
          <a:ext cx="260677"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790172" y="2218958"/>
        <a:ext cx="182474" cy="246380"/>
      </dsp:txXfrm>
    </dsp:sp>
    <dsp:sp modelId="{50F37D8F-8353-4BBA-841E-76148FC9BE55}">
      <dsp:nvSpPr>
        <dsp:cNvPr id="0" name=""/>
        <dsp:cNvSpPr/>
      </dsp:nvSpPr>
      <dsp:spPr>
        <a:xfrm>
          <a:off x="4173810" y="1508886"/>
          <a:ext cx="1797142" cy="166652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Customizability</a:t>
          </a:r>
          <a:endParaRPr lang="en-US" sz="1100" kern="1200" dirty="0">
            <a:latin typeface="Adobe Devanagari"/>
          </a:endParaRPr>
        </a:p>
      </dsp:txBody>
      <dsp:txXfrm>
        <a:off x="4436995" y="1752943"/>
        <a:ext cx="1270772" cy="1178410"/>
      </dsp:txXfrm>
    </dsp:sp>
    <dsp:sp modelId="{8318F007-9BC3-4723-994F-9AAF97B9C716}">
      <dsp:nvSpPr>
        <dsp:cNvPr id="0" name=""/>
        <dsp:cNvSpPr/>
      </dsp:nvSpPr>
      <dsp:spPr>
        <a:xfrm rot="5400000">
          <a:off x="2995024" y="2943342"/>
          <a:ext cx="288051"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38232" y="2982262"/>
        <a:ext cx="201636" cy="246380"/>
      </dsp:txXfrm>
    </dsp:sp>
    <dsp:sp modelId="{0924ED72-3485-4752-A70E-112A9DFC8C9C}">
      <dsp:nvSpPr>
        <dsp:cNvPr id="0" name=""/>
        <dsp:cNvSpPr/>
      </dsp:nvSpPr>
      <dsp:spPr>
        <a:xfrm>
          <a:off x="2394431" y="3428559"/>
          <a:ext cx="1489238" cy="120774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Robustness to Variations</a:t>
          </a:r>
        </a:p>
      </dsp:txBody>
      <dsp:txXfrm>
        <a:off x="2612525" y="3605430"/>
        <a:ext cx="1053050" cy="854006"/>
      </dsp:txXfrm>
    </dsp:sp>
    <dsp:sp modelId="{429CDB25-26B2-4BF7-89EA-5BAF1A10915C}">
      <dsp:nvSpPr>
        <dsp:cNvPr id="0" name=""/>
        <dsp:cNvSpPr/>
      </dsp:nvSpPr>
      <dsp:spPr>
        <a:xfrm rot="10800000">
          <a:off x="2214110" y="2136831"/>
          <a:ext cx="269963"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295099" y="2218958"/>
        <a:ext cx="188974" cy="246380"/>
      </dsp:txXfrm>
    </dsp:sp>
    <dsp:sp modelId="{1CA7EDC0-16E1-4596-A7E1-ECE1E59FA6A7}">
      <dsp:nvSpPr>
        <dsp:cNvPr id="0" name=""/>
        <dsp:cNvSpPr/>
      </dsp:nvSpPr>
      <dsp:spPr>
        <a:xfrm>
          <a:off x="516212" y="1587324"/>
          <a:ext cx="1570556" cy="150964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Translation Invariance and Equivariance</a:t>
          </a:r>
        </a:p>
      </dsp:txBody>
      <dsp:txXfrm>
        <a:off x="746215" y="1808407"/>
        <a:ext cx="1110550" cy="10674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734032" y="1914483"/>
          <a:ext cx="1786851" cy="1405750"/>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MobileNet with Ghost Module and MixConv</a:t>
          </a:r>
        </a:p>
      </dsp:txBody>
      <dsp:txXfrm>
        <a:off x="2995710" y="2120350"/>
        <a:ext cx="1263495" cy="994016"/>
      </dsp:txXfrm>
    </dsp:sp>
    <dsp:sp modelId="{3BD1D1D5-09A9-426B-9EE2-3A55790D54F8}">
      <dsp:nvSpPr>
        <dsp:cNvPr id="0" name=""/>
        <dsp:cNvSpPr/>
      </dsp:nvSpPr>
      <dsp:spPr>
        <a:xfrm rot="15887422">
          <a:off x="3406015" y="1430973"/>
          <a:ext cx="270148"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450216" y="1566976"/>
        <a:ext cx="189104" cy="286946"/>
      </dsp:txXfrm>
    </dsp:sp>
    <dsp:sp modelId="{D5CEA580-F920-4761-8744-828D62CD2E56}">
      <dsp:nvSpPr>
        <dsp:cNvPr id="0" name=""/>
        <dsp:cNvSpPr/>
      </dsp:nvSpPr>
      <dsp:spPr>
        <a:xfrm>
          <a:off x="2553053" y="-92588"/>
          <a:ext cx="1791722" cy="150345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Better Generalization with Pre-Trained Weights</a:t>
          </a:r>
        </a:p>
      </dsp:txBody>
      <dsp:txXfrm>
        <a:off x="2815445" y="127588"/>
        <a:ext cx="1266938" cy="1063102"/>
      </dsp:txXfrm>
    </dsp:sp>
    <dsp:sp modelId="{0427C43E-3A2D-4708-9CFB-F03268DB8D8B}">
      <dsp:nvSpPr>
        <dsp:cNvPr id="0" name=""/>
        <dsp:cNvSpPr/>
      </dsp:nvSpPr>
      <dsp:spPr>
        <a:xfrm rot="20420200">
          <a:off x="4506771" y="2031502"/>
          <a:ext cx="182076"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4508364" y="2136340"/>
        <a:ext cx="127453" cy="286946"/>
      </dsp:txXfrm>
    </dsp:sp>
    <dsp:sp modelId="{50F37D8F-8353-4BBA-841E-76148FC9BE55}">
      <dsp:nvSpPr>
        <dsp:cNvPr id="0" name=""/>
        <dsp:cNvSpPr/>
      </dsp:nvSpPr>
      <dsp:spPr>
        <a:xfrm>
          <a:off x="4701381" y="1095997"/>
          <a:ext cx="1802890" cy="163100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Balance Accuracy and Speed </a:t>
          </a:r>
        </a:p>
      </dsp:txBody>
      <dsp:txXfrm>
        <a:off x="4965408" y="1334852"/>
        <a:ext cx="1274836" cy="1153294"/>
      </dsp:txXfrm>
    </dsp:sp>
    <dsp:sp modelId="{8318F007-9BC3-4723-994F-9AAF97B9C716}">
      <dsp:nvSpPr>
        <dsp:cNvPr id="0" name=""/>
        <dsp:cNvSpPr/>
      </dsp:nvSpPr>
      <dsp:spPr>
        <a:xfrm rot="2622633">
          <a:off x="4236053" y="3081039"/>
          <a:ext cx="253148"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246577" y="3150448"/>
        <a:ext cx="177204" cy="286946"/>
      </dsp:txXfrm>
    </dsp:sp>
    <dsp:sp modelId="{0924ED72-3485-4752-A70E-112A9DFC8C9C}">
      <dsp:nvSpPr>
        <dsp:cNvPr id="0" name=""/>
        <dsp:cNvSpPr/>
      </dsp:nvSpPr>
      <dsp:spPr>
        <a:xfrm>
          <a:off x="4305658" y="3256567"/>
          <a:ext cx="1626011" cy="1572687"/>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Multi-scale Learning with MixConv</a:t>
          </a:r>
        </a:p>
      </dsp:txBody>
      <dsp:txXfrm>
        <a:off x="4543782" y="3486882"/>
        <a:ext cx="1149763" cy="1112057"/>
      </dsp:txXfrm>
    </dsp:sp>
    <dsp:sp modelId="{429CDB25-26B2-4BF7-89EA-5BAF1A10915C}">
      <dsp:nvSpPr>
        <dsp:cNvPr id="0" name=""/>
        <dsp:cNvSpPr/>
      </dsp:nvSpPr>
      <dsp:spPr>
        <a:xfrm rot="8148086">
          <a:off x="2811295" y="3064962"/>
          <a:ext cx="219905"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867929" y="3137614"/>
        <a:ext cx="153934" cy="286946"/>
      </dsp:txXfrm>
    </dsp:sp>
    <dsp:sp modelId="{1CA7EDC0-16E1-4596-A7E1-ECE1E59FA6A7}">
      <dsp:nvSpPr>
        <dsp:cNvPr id="0" name=""/>
        <dsp:cNvSpPr/>
      </dsp:nvSpPr>
      <dsp:spPr>
        <a:xfrm>
          <a:off x="1274475" y="3192187"/>
          <a:ext cx="1741591" cy="173292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Enhanced Feature Extraction with Ghost Module</a:t>
          </a:r>
        </a:p>
      </dsp:txBody>
      <dsp:txXfrm>
        <a:off x="1529525" y="3445968"/>
        <a:ext cx="1231491" cy="1225364"/>
      </dsp:txXfrm>
    </dsp:sp>
    <dsp:sp modelId="{9846705F-4B4C-4F81-9DFC-1C40734319B7}">
      <dsp:nvSpPr>
        <dsp:cNvPr id="0" name=""/>
        <dsp:cNvSpPr/>
      </dsp:nvSpPr>
      <dsp:spPr>
        <a:xfrm rot="11832892">
          <a:off x="2504737" y="2063235"/>
          <a:ext cx="212095"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566940" y="2168299"/>
        <a:ext cx="148467" cy="286946"/>
      </dsp:txXfrm>
    </dsp:sp>
    <dsp:sp modelId="{C67B2B0A-E479-45DE-81AB-37D744F36806}">
      <dsp:nvSpPr>
        <dsp:cNvPr id="0" name=""/>
        <dsp:cNvSpPr/>
      </dsp:nvSpPr>
      <dsp:spPr>
        <a:xfrm>
          <a:off x="883601" y="1195249"/>
          <a:ext cx="1562742" cy="1628121"/>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Lightweight and fast</a:t>
          </a:r>
        </a:p>
      </dsp:txBody>
      <dsp:txXfrm>
        <a:off x="1112459" y="1433682"/>
        <a:ext cx="1105026" cy="11512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588644" y="0"/>
          <a:ext cx="6671310" cy="4131725"/>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3897" y="1239517"/>
          <a:ext cx="3619393"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Doctor’s dashboard implementation</a:t>
          </a:r>
        </a:p>
      </dsp:txBody>
      <dsp:txXfrm>
        <a:off x="84575" y="1320195"/>
        <a:ext cx="3458037" cy="1491334"/>
      </dsp:txXfrm>
    </dsp:sp>
    <dsp:sp modelId="{61F4F68B-A752-46C4-8DE6-EBB043938350}">
      <dsp:nvSpPr>
        <dsp:cNvPr id="0" name=""/>
        <dsp:cNvSpPr/>
      </dsp:nvSpPr>
      <dsp:spPr>
        <a:xfrm>
          <a:off x="3989660" y="1239517"/>
          <a:ext cx="3855042"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Documentations</a:t>
          </a:r>
          <a:endParaRPr lang="en-US" sz="1400" b="1" kern="1200" dirty="0">
            <a:latin typeface="Adobe Devanagari"/>
          </a:endParaRPr>
        </a:p>
      </dsp:txBody>
      <dsp:txXfrm>
        <a:off x="4070338" y="1320195"/>
        <a:ext cx="3693686" cy="14913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254565" y="1779435"/>
          <a:ext cx="1563344" cy="822920"/>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Siamese</a:t>
          </a:r>
          <a:endParaRPr lang="en-US" sz="3000" b="1" kern="1200" dirty="0">
            <a:latin typeface="Adobe Devanagari"/>
          </a:endParaRPr>
        </a:p>
      </dsp:txBody>
      <dsp:txXfrm>
        <a:off x="2483511" y="1899949"/>
        <a:ext cx="1105452" cy="581892"/>
      </dsp:txXfrm>
    </dsp:sp>
    <dsp:sp modelId="{3BD1D1D5-09A9-426B-9EE2-3A55790D54F8}">
      <dsp:nvSpPr>
        <dsp:cNvPr id="0" name=""/>
        <dsp:cNvSpPr/>
      </dsp:nvSpPr>
      <dsp:spPr>
        <a:xfrm rot="16470814">
          <a:off x="2928820" y="1286371"/>
          <a:ext cx="326809"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73984" y="1413354"/>
        <a:ext cx="228766" cy="234340"/>
      </dsp:txXfrm>
    </dsp:sp>
    <dsp:sp modelId="{D5CEA580-F920-4761-8744-828D62CD2E56}">
      <dsp:nvSpPr>
        <dsp:cNvPr id="0" name=""/>
        <dsp:cNvSpPr/>
      </dsp:nvSpPr>
      <dsp:spPr>
        <a:xfrm>
          <a:off x="2133599" y="-1859"/>
          <a:ext cx="2059305" cy="1167523"/>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Learning Robust Feature Embeddings</a:t>
          </a:r>
          <a:endParaRPr lang="en-US" sz="1100" kern="1200" dirty="0">
            <a:latin typeface="Adobe Devanagari"/>
          </a:endParaRPr>
        </a:p>
      </dsp:txBody>
      <dsp:txXfrm>
        <a:off x="2435177" y="169121"/>
        <a:ext cx="1456149" cy="825563"/>
      </dsp:txXfrm>
    </dsp:sp>
    <dsp:sp modelId="{0427C43E-3A2D-4708-9CFB-F03268DB8D8B}">
      <dsp:nvSpPr>
        <dsp:cNvPr id="0" name=""/>
        <dsp:cNvSpPr/>
      </dsp:nvSpPr>
      <dsp:spPr>
        <a:xfrm>
          <a:off x="3930520" y="1995611"/>
          <a:ext cx="271287"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30520" y="2073725"/>
        <a:ext cx="189901" cy="234340"/>
      </dsp:txXfrm>
    </dsp:sp>
    <dsp:sp modelId="{50F37D8F-8353-4BBA-841E-76148FC9BE55}">
      <dsp:nvSpPr>
        <dsp:cNvPr id="0" name=""/>
        <dsp:cNvSpPr/>
      </dsp:nvSpPr>
      <dsp:spPr>
        <a:xfrm>
          <a:off x="4329773" y="1398352"/>
          <a:ext cx="1947200" cy="158508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Flexibility in Defining Similarity</a:t>
          </a:r>
        </a:p>
      </dsp:txBody>
      <dsp:txXfrm>
        <a:off x="4614934" y="1630482"/>
        <a:ext cx="1376878" cy="1120826"/>
      </dsp:txXfrm>
    </dsp:sp>
    <dsp:sp modelId="{8318F007-9BC3-4723-994F-9AAF97B9C716}">
      <dsp:nvSpPr>
        <dsp:cNvPr id="0" name=""/>
        <dsp:cNvSpPr/>
      </dsp:nvSpPr>
      <dsp:spPr>
        <a:xfrm rot="5129186">
          <a:off x="2926409" y="2709989"/>
          <a:ext cx="332442"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72351" y="2738391"/>
        <a:ext cx="232709" cy="234340"/>
      </dsp:txXfrm>
    </dsp:sp>
    <dsp:sp modelId="{0924ED72-3485-4752-A70E-112A9DFC8C9C}">
      <dsp:nvSpPr>
        <dsp:cNvPr id="0" name=""/>
        <dsp:cNvSpPr/>
      </dsp:nvSpPr>
      <dsp:spPr>
        <a:xfrm>
          <a:off x="2588887" y="3225523"/>
          <a:ext cx="1148729" cy="114872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 Novelty Detection</a:t>
          </a:r>
        </a:p>
        <a:p>
          <a:pPr marL="0" lvl="0" indent="0" algn="ctr" defTabSz="622300">
            <a:lnSpc>
              <a:spcPct val="90000"/>
            </a:lnSpc>
            <a:spcBef>
              <a:spcPct val="0"/>
            </a:spcBef>
            <a:spcAft>
              <a:spcPct val="35000"/>
            </a:spcAft>
            <a:buNone/>
          </a:pPr>
          <a:r>
            <a:rPr lang="en-US" sz="1400" kern="1200" dirty="0">
              <a:latin typeface="Adobe Devanagari"/>
            </a:rPr>
            <a:t>Handling</a:t>
          </a:r>
        </a:p>
      </dsp:txBody>
      <dsp:txXfrm>
        <a:off x="2757114" y="3393750"/>
        <a:ext cx="812275" cy="812275"/>
      </dsp:txXfrm>
    </dsp:sp>
    <dsp:sp modelId="{429CDB25-26B2-4BF7-89EA-5BAF1A10915C}">
      <dsp:nvSpPr>
        <dsp:cNvPr id="0" name=""/>
        <dsp:cNvSpPr/>
      </dsp:nvSpPr>
      <dsp:spPr>
        <a:xfrm rot="10800000">
          <a:off x="1836996" y="1995611"/>
          <a:ext cx="295082"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925521" y="2073725"/>
        <a:ext cx="206557" cy="234340"/>
      </dsp:txXfrm>
    </dsp:sp>
    <dsp:sp modelId="{1CA7EDC0-16E1-4596-A7E1-ECE1E59FA6A7}">
      <dsp:nvSpPr>
        <dsp:cNvPr id="0" name=""/>
        <dsp:cNvSpPr/>
      </dsp:nvSpPr>
      <dsp:spPr>
        <a:xfrm>
          <a:off x="203998" y="1472956"/>
          <a:ext cx="1493808" cy="1435877"/>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Effective with Limited Data</a:t>
          </a:r>
        </a:p>
      </dsp:txBody>
      <dsp:txXfrm>
        <a:off x="422761" y="1683235"/>
        <a:ext cx="1056282" cy="1015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352592" y="1584860"/>
          <a:ext cx="1126164" cy="1126164"/>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2517515" y="1749783"/>
        <a:ext cx="796318" cy="796318"/>
      </dsp:txXfrm>
    </dsp:sp>
    <dsp:sp modelId="{3BD1D1D5-09A9-426B-9EE2-3A55790D54F8}">
      <dsp:nvSpPr>
        <dsp:cNvPr id="0" name=""/>
        <dsp:cNvSpPr/>
      </dsp:nvSpPr>
      <dsp:spPr>
        <a:xfrm rot="16200000">
          <a:off x="2798644" y="1179225"/>
          <a:ext cx="234060"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33753" y="1290913"/>
        <a:ext cx="163842" cy="229737"/>
      </dsp:txXfrm>
    </dsp:sp>
    <dsp:sp modelId="{D5CEA580-F920-4761-8744-828D62CD2E56}">
      <dsp:nvSpPr>
        <dsp:cNvPr id="0" name=""/>
        <dsp:cNvSpPr/>
      </dsp:nvSpPr>
      <dsp:spPr>
        <a:xfrm>
          <a:off x="1447803" y="-1350"/>
          <a:ext cx="2935741" cy="114458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Automatic Feature Learning, Reducing Reliance on Manual Grading Criteria</a:t>
          </a:r>
          <a:endParaRPr lang="en-US" sz="1100" kern="1200" dirty="0">
            <a:latin typeface="Adobe Devanagari"/>
          </a:endParaRPr>
        </a:p>
      </dsp:txBody>
      <dsp:txXfrm>
        <a:off x="1877732" y="166271"/>
        <a:ext cx="2075883" cy="809346"/>
      </dsp:txXfrm>
    </dsp:sp>
    <dsp:sp modelId="{0427C43E-3A2D-4708-9CFB-F03268DB8D8B}">
      <dsp:nvSpPr>
        <dsp:cNvPr id="0" name=""/>
        <dsp:cNvSpPr/>
      </dsp:nvSpPr>
      <dsp:spPr>
        <a:xfrm>
          <a:off x="3555419" y="1956495"/>
          <a:ext cx="184689"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55419" y="2033074"/>
        <a:ext cx="129282" cy="229737"/>
      </dsp:txXfrm>
    </dsp:sp>
    <dsp:sp modelId="{50F37D8F-8353-4BBA-841E-76148FC9BE55}">
      <dsp:nvSpPr>
        <dsp:cNvPr id="0" name=""/>
        <dsp:cNvSpPr/>
      </dsp:nvSpPr>
      <dsp:spPr>
        <a:xfrm>
          <a:off x="3827226" y="1370968"/>
          <a:ext cx="1784407" cy="155394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Robustness to Variations within Severity Levels</a:t>
          </a:r>
          <a:endParaRPr lang="en-US" sz="1100" kern="1200" dirty="0">
            <a:latin typeface="Adobe Devanagari"/>
          </a:endParaRPr>
        </a:p>
      </dsp:txBody>
      <dsp:txXfrm>
        <a:off x="4088546" y="1598539"/>
        <a:ext cx="1261767" cy="1098807"/>
      </dsp:txXfrm>
    </dsp:sp>
    <dsp:sp modelId="{8318F007-9BC3-4723-994F-9AAF97B9C716}">
      <dsp:nvSpPr>
        <dsp:cNvPr id="0" name=""/>
        <dsp:cNvSpPr/>
      </dsp:nvSpPr>
      <dsp:spPr>
        <a:xfrm rot="5400000">
          <a:off x="2796203" y="2738232"/>
          <a:ext cx="238942"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32045" y="2778970"/>
        <a:ext cx="167259" cy="229737"/>
      </dsp:txXfrm>
    </dsp:sp>
    <dsp:sp modelId="{0924ED72-3485-4752-A70E-112A9DFC8C9C}">
      <dsp:nvSpPr>
        <dsp:cNvPr id="0" name=""/>
        <dsp:cNvSpPr/>
      </dsp:nvSpPr>
      <dsp:spPr>
        <a:xfrm>
          <a:off x="1778006" y="3161859"/>
          <a:ext cx="2275336" cy="112616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Spatial Feature Extraction for Severity Indicators</a:t>
          </a:r>
        </a:p>
      </dsp:txBody>
      <dsp:txXfrm>
        <a:off x="2111221" y="3326782"/>
        <a:ext cx="1608906" cy="796318"/>
      </dsp:txXfrm>
    </dsp:sp>
    <dsp:sp modelId="{429CDB25-26B2-4BF7-89EA-5BAF1A10915C}">
      <dsp:nvSpPr>
        <dsp:cNvPr id="0" name=""/>
        <dsp:cNvSpPr/>
      </dsp:nvSpPr>
      <dsp:spPr>
        <a:xfrm rot="10800000">
          <a:off x="2191017" y="1956495"/>
          <a:ext cx="114179"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25271" y="2033074"/>
        <a:ext cx="79925" cy="229737"/>
      </dsp:txXfrm>
    </dsp:sp>
    <dsp:sp modelId="{1CA7EDC0-16E1-4596-A7E1-ECE1E59FA6A7}">
      <dsp:nvSpPr>
        <dsp:cNvPr id="0" name=""/>
        <dsp:cNvSpPr/>
      </dsp:nvSpPr>
      <dsp:spPr>
        <a:xfrm>
          <a:off x="265383" y="1444107"/>
          <a:ext cx="1871775" cy="1407671"/>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Ability to Learn Hierarchical and Granular Features</a:t>
          </a:r>
        </a:p>
      </dsp:txBody>
      <dsp:txXfrm>
        <a:off x="539498" y="1650256"/>
        <a:ext cx="1323545" cy="995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290593" y="1580889"/>
          <a:ext cx="1578950" cy="1124136"/>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Siamese with CNN</a:t>
          </a:r>
          <a:endParaRPr lang="en-US" sz="3000" b="1" kern="1200" dirty="0">
            <a:latin typeface="Adobe Devanagari"/>
          </a:endParaRPr>
        </a:p>
      </dsp:txBody>
      <dsp:txXfrm>
        <a:off x="2521825" y="1745515"/>
        <a:ext cx="1116486" cy="794884"/>
      </dsp:txXfrm>
    </dsp:sp>
    <dsp:sp modelId="{3BD1D1D5-09A9-426B-9EE2-3A55790D54F8}">
      <dsp:nvSpPr>
        <dsp:cNvPr id="0" name=""/>
        <dsp:cNvSpPr/>
      </dsp:nvSpPr>
      <dsp:spPr>
        <a:xfrm rot="16200000">
          <a:off x="2963484" y="1176414"/>
          <a:ext cx="233170"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98460" y="1287831"/>
        <a:ext cx="163219" cy="229324"/>
      </dsp:txXfrm>
    </dsp:sp>
    <dsp:sp modelId="{D5CEA580-F920-4761-8744-828D62CD2E56}">
      <dsp:nvSpPr>
        <dsp:cNvPr id="0" name=""/>
        <dsp:cNvSpPr/>
      </dsp:nvSpPr>
      <dsp:spPr>
        <a:xfrm>
          <a:off x="2014966" y="-1580"/>
          <a:ext cx="2130204" cy="114252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Enhanced Feature Representation</a:t>
          </a:r>
          <a:endParaRPr lang="en-US" sz="1100" kern="1200" dirty="0">
            <a:latin typeface="Adobe Devanagari"/>
          </a:endParaRPr>
        </a:p>
      </dsp:txBody>
      <dsp:txXfrm>
        <a:off x="2326927" y="165739"/>
        <a:ext cx="1506282" cy="807888"/>
      </dsp:txXfrm>
    </dsp:sp>
    <dsp:sp modelId="{0427C43E-3A2D-4708-9CFB-F03268DB8D8B}">
      <dsp:nvSpPr>
        <dsp:cNvPr id="0" name=""/>
        <dsp:cNvSpPr/>
      </dsp:nvSpPr>
      <dsp:spPr>
        <a:xfrm>
          <a:off x="3942381" y="1951854"/>
          <a:ext cx="175471"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42381" y="2028295"/>
        <a:ext cx="122830" cy="229324"/>
      </dsp:txXfrm>
    </dsp:sp>
    <dsp:sp modelId="{50F37D8F-8353-4BBA-841E-76148FC9BE55}">
      <dsp:nvSpPr>
        <dsp:cNvPr id="0" name=""/>
        <dsp:cNvSpPr/>
      </dsp:nvSpPr>
      <dsp:spPr>
        <a:xfrm>
          <a:off x="4200622" y="1367382"/>
          <a:ext cx="1971577" cy="1551150"/>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Better Handling of Intra-Class Variability</a:t>
          </a:r>
          <a:endParaRPr lang="en-US" sz="1100" kern="1200" dirty="0">
            <a:latin typeface="Adobe Devanagari"/>
          </a:endParaRPr>
        </a:p>
      </dsp:txBody>
      <dsp:txXfrm>
        <a:off x="4489353" y="1594543"/>
        <a:ext cx="1394115" cy="1096828"/>
      </dsp:txXfrm>
    </dsp:sp>
    <dsp:sp modelId="{8318F007-9BC3-4723-994F-9AAF97B9C716}">
      <dsp:nvSpPr>
        <dsp:cNvPr id="0" name=""/>
        <dsp:cNvSpPr/>
      </dsp:nvSpPr>
      <dsp:spPr>
        <a:xfrm rot="5400000">
          <a:off x="2961047" y="2731754"/>
          <a:ext cx="238043"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96754" y="2772489"/>
        <a:ext cx="166630" cy="229324"/>
      </dsp:txXfrm>
    </dsp:sp>
    <dsp:sp modelId="{0924ED72-3485-4752-A70E-112A9DFC8C9C}">
      <dsp:nvSpPr>
        <dsp:cNvPr id="0" name=""/>
        <dsp:cNvSpPr/>
      </dsp:nvSpPr>
      <dsp:spPr>
        <a:xfrm>
          <a:off x="1859768" y="3154164"/>
          <a:ext cx="2440600" cy="1124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Focus on Severity-Specific Features accuracy</a:t>
          </a:r>
        </a:p>
      </dsp:txBody>
      <dsp:txXfrm>
        <a:off x="2217186" y="3318790"/>
        <a:ext cx="1725764" cy="794884"/>
      </dsp:txXfrm>
    </dsp:sp>
    <dsp:sp modelId="{429CDB25-26B2-4BF7-89EA-5BAF1A10915C}">
      <dsp:nvSpPr>
        <dsp:cNvPr id="0" name=""/>
        <dsp:cNvSpPr/>
      </dsp:nvSpPr>
      <dsp:spPr>
        <a:xfrm rot="10800000">
          <a:off x="2033238" y="1951854"/>
          <a:ext cx="181864"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087797" y="2028295"/>
        <a:ext cx="127305" cy="229324"/>
      </dsp:txXfrm>
    </dsp:sp>
    <dsp:sp modelId="{1CA7EDC0-16E1-4596-A7E1-ECE1E59FA6A7}">
      <dsp:nvSpPr>
        <dsp:cNvPr id="0" name=""/>
        <dsp:cNvSpPr/>
      </dsp:nvSpPr>
      <dsp:spPr>
        <a:xfrm>
          <a:off x="0" y="1440389"/>
          <a:ext cx="1947453" cy="1405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Customizability</a:t>
          </a:r>
        </a:p>
      </dsp:txBody>
      <dsp:txXfrm>
        <a:off x="285198" y="1646166"/>
        <a:ext cx="1377057" cy="993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588644" y="0"/>
          <a:ext cx="6671310" cy="4131725"/>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3897" y="1239517"/>
          <a:ext cx="3619393"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Doctor’s dashboard implementation</a:t>
          </a:r>
        </a:p>
      </dsp:txBody>
      <dsp:txXfrm>
        <a:off x="84575" y="1320195"/>
        <a:ext cx="3458037" cy="1491334"/>
      </dsp:txXfrm>
    </dsp:sp>
    <dsp:sp modelId="{61F4F68B-A752-46C4-8DE6-EBB043938350}">
      <dsp:nvSpPr>
        <dsp:cNvPr id="0" name=""/>
        <dsp:cNvSpPr/>
      </dsp:nvSpPr>
      <dsp:spPr>
        <a:xfrm>
          <a:off x="3989660" y="1239517"/>
          <a:ext cx="3855042"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Documentations</a:t>
          </a:r>
          <a:endParaRPr lang="en-US" sz="1400" b="1" kern="1200" dirty="0">
            <a:latin typeface="Adobe Devanagari"/>
          </a:endParaRPr>
        </a:p>
      </dsp:txBody>
      <dsp:txXfrm>
        <a:off x="4070338" y="1320195"/>
        <a:ext cx="3693686" cy="14913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949630" y="1845333"/>
          <a:ext cx="1163203" cy="1163203"/>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3119977" y="2015680"/>
        <a:ext cx="822509" cy="822509"/>
      </dsp:txXfrm>
    </dsp:sp>
    <dsp:sp modelId="{3BD1D1D5-09A9-426B-9EE2-3A55790D54F8}">
      <dsp:nvSpPr>
        <dsp:cNvPr id="0" name=""/>
        <dsp:cNvSpPr/>
      </dsp:nvSpPr>
      <dsp:spPr>
        <a:xfrm rot="16200000">
          <a:off x="3384810" y="1360920"/>
          <a:ext cx="292843"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428737" y="1491420"/>
        <a:ext cx="204990" cy="259720"/>
      </dsp:txXfrm>
    </dsp:sp>
    <dsp:sp modelId="{D5CEA580-F920-4761-8744-828D62CD2E56}">
      <dsp:nvSpPr>
        <dsp:cNvPr id="0" name=""/>
        <dsp:cNvSpPr/>
      </dsp:nvSpPr>
      <dsp:spPr>
        <a:xfrm>
          <a:off x="2880385" y="-1166"/>
          <a:ext cx="1301693" cy="1293965"/>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Efficiency</a:t>
          </a:r>
          <a:endParaRPr lang="en-US" sz="1100" kern="1200" dirty="0">
            <a:latin typeface="Adobe Devanagari"/>
          </a:endParaRPr>
        </a:p>
      </dsp:txBody>
      <dsp:txXfrm>
        <a:off x="3071014" y="188331"/>
        <a:ext cx="920435" cy="914971"/>
      </dsp:txXfrm>
    </dsp:sp>
    <dsp:sp modelId="{0427C43E-3A2D-4708-9CFB-F03268DB8D8B}">
      <dsp:nvSpPr>
        <dsp:cNvPr id="0" name=""/>
        <dsp:cNvSpPr/>
      </dsp:nvSpPr>
      <dsp:spPr>
        <a:xfrm>
          <a:off x="4165943" y="2210501"/>
          <a:ext cx="127944"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165943" y="2297074"/>
        <a:ext cx="89561" cy="259720"/>
      </dsp:txXfrm>
    </dsp:sp>
    <dsp:sp modelId="{50F37D8F-8353-4BBA-841E-76148FC9BE55}">
      <dsp:nvSpPr>
        <dsp:cNvPr id="0" name=""/>
        <dsp:cNvSpPr/>
      </dsp:nvSpPr>
      <dsp:spPr>
        <a:xfrm>
          <a:off x="4354239" y="1478843"/>
          <a:ext cx="1916223" cy="189618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Customizability</a:t>
          </a:r>
          <a:endParaRPr lang="en-US" sz="1100" kern="1200" dirty="0">
            <a:latin typeface="Adobe Devanagari"/>
          </a:endParaRPr>
        </a:p>
      </dsp:txBody>
      <dsp:txXfrm>
        <a:off x="4634863" y="1756533"/>
        <a:ext cx="1354975" cy="1340804"/>
      </dsp:txXfrm>
    </dsp:sp>
    <dsp:sp modelId="{8318F007-9BC3-4723-994F-9AAF97B9C716}">
      <dsp:nvSpPr>
        <dsp:cNvPr id="0" name=""/>
        <dsp:cNvSpPr/>
      </dsp:nvSpPr>
      <dsp:spPr>
        <a:xfrm rot="5400000">
          <a:off x="3382050" y="3065133"/>
          <a:ext cx="298362"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426805" y="3106952"/>
        <a:ext cx="208853" cy="259720"/>
      </dsp:txXfrm>
    </dsp:sp>
    <dsp:sp modelId="{0924ED72-3485-4752-A70E-112A9DFC8C9C}">
      <dsp:nvSpPr>
        <dsp:cNvPr id="0" name=""/>
        <dsp:cNvSpPr/>
      </dsp:nvSpPr>
      <dsp:spPr>
        <a:xfrm>
          <a:off x="2894664" y="3571485"/>
          <a:ext cx="1273136" cy="1273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Improved accuracy</a:t>
          </a:r>
        </a:p>
      </dsp:txBody>
      <dsp:txXfrm>
        <a:off x="3081110" y="3757931"/>
        <a:ext cx="900244" cy="900244"/>
      </dsp:txXfrm>
    </dsp:sp>
    <dsp:sp modelId="{429CDB25-26B2-4BF7-89EA-5BAF1A10915C}">
      <dsp:nvSpPr>
        <dsp:cNvPr id="0" name=""/>
        <dsp:cNvSpPr/>
      </dsp:nvSpPr>
      <dsp:spPr>
        <a:xfrm rot="10800000">
          <a:off x="2670837" y="2210501"/>
          <a:ext cx="197013"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729941" y="2297074"/>
        <a:ext cx="137909" cy="259720"/>
      </dsp:txXfrm>
    </dsp:sp>
    <dsp:sp modelId="{1CA7EDC0-16E1-4596-A7E1-ECE1E59FA6A7}">
      <dsp:nvSpPr>
        <dsp:cNvPr id="0" name=""/>
        <dsp:cNvSpPr/>
      </dsp:nvSpPr>
      <dsp:spPr>
        <a:xfrm>
          <a:off x="922320" y="1631243"/>
          <a:ext cx="1655586" cy="159138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Better regularization</a:t>
          </a:r>
        </a:p>
      </dsp:txBody>
      <dsp:txXfrm>
        <a:off x="1164775" y="1864295"/>
        <a:ext cx="1170676" cy="11252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54928" y="1777426"/>
          <a:ext cx="1813015" cy="167011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dobe Devanagari"/>
            </a:rPr>
            <a:t>EfficientNetB0</a:t>
          </a:r>
          <a:endParaRPr lang="en-US" sz="1800" b="1" kern="1200" dirty="0">
            <a:latin typeface="Adobe Devanagari"/>
          </a:endParaRPr>
        </a:p>
      </dsp:txBody>
      <dsp:txXfrm>
        <a:off x="2820438" y="2022008"/>
        <a:ext cx="1281995" cy="1180948"/>
      </dsp:txXfrm>
    </dsp:sp>
    <dsp:sp modelId="{3BD1D1D5-09A9-426B-9EE2-3A55790D54F8}">
      <dsp:nvSpPr>
        <dsp:cNvPr id="0" name=""/>
        <dsp:cNvSpPr/>
      </dsp:nvSpPr>
      <dsp:spPr>
        <a:xfrm rot="16200000">
          <a:off x="3405271" y="1441781"/>
          <a:ext cx="11233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422121" y="1551772"/>
        <a:ext cx="78631" cy="279422"/>
      </dsp:txXfrm>
    </dsp:sp>
    <dsp:sp modelId="{D5CEA580-F920-4761-8744-828D62CD2E56}">
      <dsp:nvSpPr>
        <dsp:cNvPr id="0" name=""/>
        <dsp:cNvSpPr/>
      </dsp:nvSpPr>
      <dsp:spPr>
        <a:xfrm>
          <a:off x="2587651" y="-176951"/>
          <a:ext cx="1747570" cy="1742433"/>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Flexibility with Fine-Tuning</a:t>
          </a:r>
          <a:endParaRPr lang="en-US" sz="1100" kern="1200" dirty="0">
            <a:latin typeface="Adobe Devanagari"/>
          </a:endParaRPr>
        </a:p>
      </dsp:txBody>
      <dsp:txXfrm>
        <a:off x="2843577" y="78222"/>
        <a:ext cx="1235718" cy="1232087"/>
      </dsp:txXfrm>
    </dsp:sp>
    <dsp:sp modelId="{0427C43E-3A2D-4708-9CFB-F03268DB8D8B}">
      <dsp:nvSpPr>
        <dsp:cNvPr id="0" name=""/>
        <dsp:cNvSpPr/>
      </dsp:nvSpPr>
      <dsp:spPr>
        <a:xfrm rot="9720000">
          <a:off x="4308758" y="2103422"/>
          <a:ext cx="552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10800000">
        <a:off x="4310373" y="2196307"/>
        <a:ext cx="3864" cy="279422"/>
      </dsp:txXfrm>
    </dsp:sp>
    <dsp:sp modelId="{50F37D8F-8353-4BBA-841E-76148FC9BE55}">
      <dsp:nvSpPr>
        <dsp:cNvPr id="0" name=""/>
        <dsp:cNvSpPr/>
      </dsp:nvSpPr>
      <dsp:spPr>
        <a:xfrm>
          <a:off x="4254973" y="999704"/>
          <a:ext cx="2061592" cy="204003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Optimized Pre-trained Architecture</a:t>
          </a:r>
          <a:endParaRPr lang="en-US" sz="1100" kern="1200" dirty="0">
            <a:latin typeface="Adobe Devanagari"/>
          </a:endParaRPr>
        </a:p>
      </dsp:txBody>
      <dsp:txXfrm>
        <a:off x="4556886" y="1298460"/>
        <a:ext cx="1457766" cy="1442520"/>
      </dsp:txXfrm>
    </dsp:sp>
    <dsp:sp modelId="{8318F007-9BC3-4723-994F-9AAF97B9C716}">
      <dsp:nvSpPr>
        <dsp:cNvPr id="0" name=""/>
        <dsp:cNvSpPr/>
      </dsp:nvSpPr>
      <dsp:spPr>
        <a:xfrm rot="3240000">
          <a:off x="3973176" y="3220962"/>
          <a:ext cx="199047"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85483" y="3289948"/>
        <a:ext cx="139333" cy="279422"/>
      </dsp:txXfrm>
    </dsp:sp>
    <dsp:sp modelId="{0924ED72-3485-4752-A70E-112A9DFC8C9C}">
      <dsp:nvSpPr>
        <dsp:cNvPr id="0" name=""/>
        <dsp:cNvSpPr/>
      </dsp:nvSpPr>
      <dsp:spPr>
        <a:xfrm>
          <a:off x="3904076" y="3479493"/>
          <a:ext cx="1369719" cy="136971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Improved accuracy</a:t>
          </a:r>
        </a:p>
      </dsp:txBody>
      <dsp:txXfrm>
        <a:off x="4104667" y="3680084"/>
        <a:ext cx="968537" cy="968537"/>
      </dsp:txXfrm>
    </dsp:sp>
    <dsp:sp modelId="{429CDB25-26B2-4BF7-89EA-5BAF1A10915C}">
      <dsp:nvSpPr>
        <dsp:cNvPr id="0" name=""/>
        <dsp:cNvSpPr/>
      </dsp:nvSpPr>
      <dsp:spPr>
        <a:xfrm rot="7560000">
          <a:off x="2851130" y="3149288"/>
          <a:ext cx="102233"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875479" y="3230023"/>
        <a:ext cx="71563" cy="279422"/>
      </dsp:txXfrm>
    </dsp:sp>
    <dsp:sp modelId="{1CA7EDC0-16E1-4596-A7E1-ECE1E59FA6A7}">
      <dsp:nvSpPr>
        <dsp:cNvPr id="0" name=""/>
        <dsp:cNvSpPr/>
      </dsp:nvSpPr>
      <dsp:spPr>
        <a:xfrm>
          <a:off x="1443345" y="3308298"/>
          <a:ext cx="1781183" cy="171210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Lightweight and Resource Efficient</a:t>
          </a:r>
        </a:p>
      </dsp:txBody>
      <dsp:txXfrm>
        <a:off x="1704193" y="3559030"/>
        <a:ext cx="1259487" cy="1210644"/>
      </dsp:txXfrm>
    </dsp:sp>
    <dsp:sp modelId="{9846705F-4B4C-4F81-9DFC-1C40734319B7}">
      <dsp:nvSpPr>
        <dsp:cNvPr id="0" name=""/>
        <dsp:cNvSpPr/>
      </dsp:nvSpPr>
      <dsp:spPr>
        <a:xfrm rot="11880000">
          <a:off x="2420935" y="2063557"/>
          <a:ext cx="135454"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460577" y="2162977"/>
        <a:ext cx="94818" cy="279422"/>
      </dsp:txXfrm>
    </dsp:sp>
    <dsp:sp modelId="{C67B2B0A-E479-45DE-81AB-37D744F36806}">
      <dsp:nvSpPr>
        <dsp:cNvPr id="0" name=""/>
        <dsp:cNvSpPr/>
      </dsp:nvSpPr>
      <dsp:spPr>
        <a:xfrm>
          <a:off x="876217" y="1227002"/>
          <a:ext cx="1521771" cy="15854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Performance Metrics</a:t>
          </a:r>
        </a:p>
      </dsp:txBody>
      <dsp:txXfrm>
        <a:off x="1099075" y="1459184"/>
        <a:ext cx="1076055" cy="11210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588644" y="0"/>
          <a:ext cx="6671310" cy="4131725"/>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3897" y="1239517"/>
          <a:ext cx="3619393"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Doctor’s dashboard implementation</a:t>
          </a:r>
        </a:p>
      </dsp:txBody>
      <dsp:txXfrm>
        <a:off x="84575" y="1320195"/>
        <a:ext cx="3458037" cy="1491334"/>
      </dsp:txXfrm>
    </dsp:sp>
    <dsp:sp modelId="{61F4F68B-A752-46C4-8DE6-EBB043938350}">
      <dsp:nvSpPr>
        <dsp:cNvPr id="0" name=""/>
        <dsp:cNvSpPr/>
      </dsp:nvSpPr>
      <dsp:spPr>
        <a:xfrm>
          <a:off x="3989660" y="1239517"/>
          <a:ext cx="3855042"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Documentations</a:t>
          </a:r>
          <a:endParaRPr lang="en-US" sz="1400" b="1" kern="1200" dirty="0">
            <a:latin typeface="Adobe Devanagari"/>
          </a:endParaRPr>
        </a:p>
      </dsp:txBody>
      <dsp:txXfrm>
        <a:off x="4070338" y="1320195"/>
        <a:ext cx="3693686" cy="14913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99055" y="1721785"/>
          <a:ext cx="2055373" cy="177236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Why choose YOLO instead of a classification model </a:t>
          </a:r>
        </a:p>
      </dsp:txBody>
      <dsp:txXfrm>
        <a:off x="2900057" y="1981341"/>
        <a:ext cx="1453369" cy="1253250"/>
      </dsp:txXfrm>
    </dsp:sp>
    <dsp:sp modelId="{3BD1D1D5-09A9-426B-9EE2-3A55790D54F8}">
      <dsp:nvSpPr>
        <dsp:cNvPr id="0" name=""/>
        <dsp:cNvSpPr/>
      </dsp:nvSpPr>
      <dsp:spPr>
        <a:xfrm rot="15887422">
          <a:off x="3454329" y="1348087"/>
          <a:ext cx="157543"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80106" y="1464762"/>
        <a:ext cx="110280" cy="279422"/>
      </dsp:txXfrm>
    </dsp:sp>
    <dsp:sp modelId="{D5CEA580-F920-4761-8744-828D62CD2E56}">
      <dsp:nvSpPr>
        <dsp:cNvPr id="0" name=""/>
        <dsp:cNvSpPr/>
      </dsp:nvSpPr>
      <dsp:spPr>
        <a:xfrm>
          <a:off x="2648798" y="-33040"/>
          <a:ext cx="1607776" cy="146403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Real- Time detection</a:t>
          </a:r>
        </a:p>
      </dsp:txBody>
      <dsp:txXfrm>
        <a:off x="2884251" y="181363"/>
        <a:ext cx="1136870" cy="1035232"/>
      </dsp:txXfrm>
    </dsp:sp>
    <dsp:sp modelId="{0427C43E-3A2D-4708-9CFB-F03268DB8D8B}">
      <dsp:nvSpPr>
        <dsp:cNvPr id="0" name=""/>
        <dsp:cNvSpPr/>
      </dsp:nvSpPr>
      <dsp:spPr>
        <a:xfrm rot="20420200">
          <a:off x="4608690" y="2008157"/>
          <a:ext cx="8998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609477" y="2105840"/>
        <a:ext cx="62986" cy="279422"/>
      </dsp:txXfrm>
    </dsp:sp>
    <dsp:sp modelId="{50F37D8F-8353-4BBA-841E-76148FC9BE55}">
      <dsp:nvSpPr>
        <dsp:cNvPr id="0" name=""/>
        <dsp:cNvSpPr/>
      </dsp:nvSpPr>
      <dsp:spPr>
        <a:xfrm>
          <a:off x="4674635" y="1125731"/>
          <a:ext cx="1755624" cy="158824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Handle Multiple Lesions in one image </a:t>
          </a:r>
        </a:p>
      </dsp:txBody>
      <dsp:txXfrm>
        <a:off x="4931740" y="1358324"/>
        <a:ext cx="1241414" cy="1123058"/>
      </dsp:txXfrm>
    </dsp:sp>
    <dsp:sp modelId="{8318F007-9BC3-4723-994F-9AAF97B9C716}">
      <dsp:nvSpPr>
        <dsp:cNvPr id="0" name=""/>
        <dsp:cNvSpPr/>
      </dsp:nvSpPr>
      <dsp:spPr>
        <a:xfrm rot="2720079">
          <a:off x="4308386" y="3117814"/>
          <a:ext cx="104861"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313058" y="3199768"/>
        <a:ext cx="73403" cy="279422"/>
      </dsp:txXfrm>
    </dsp:sp>
    <dsp:sp modelId="{0924ED72-3485-4752-A70E-112A9DFC8C9C}">
      <dsp:nvSpPr>
        <dsp:cNvPr id="0" name=""/>
        <dsp:cNvSpPr/>
      </dsp:nvSpPr>
      <dsp:spPr>
        <a:xfrm>
          <a:off x="4161711" y="3250234"/>
          <a:ext cx="1583381" cy="139996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Faster due to single forward pass</a:t>
          </a:r>
        </a:p>
      </dsp:txBody>
      <dsp:txXfrm>
        <a:off x="4393592" y="3455254"/>
        <a:ext cx="1119619" cy="989922"/>
      </dsp:txXfrm>
    </dsp:sp>
    <dsp:sp modelId="{429CDB25-26B2-4BF7-89EA-5BAF1A10915C}">
      <dsp:nvSpPr>
        <dsp:cNvPr id="0" name=""/>
        <dsp:cNvSpPr/>
      </dsp:nvSpPr>
      <dsp:spPr>
        <a:xfrm rot="8148086">
          <a:off x="2748857" y="3146329"/>
          <a:ext cx="169572"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792529" y="3221737"/>
        <a:ext cx="118700" cy="279422"/>
      </dsp:txXfrm>
    </dsp:sp>
    <dsp:sp modelId="{1CA7EDC0-16E1-4596-A7E1-ECE1E59FA6A7}">
      <dsp:nvSpPr>
        <dsp:cNvPr id="0" name=""/>
        <dsp:cNvSpPr/>
      </dsp:nvSpPr>
      <dsp:spPr>
        <a:xfrm>
          <a:off x="1418508" y="3287132"/>
          <a:ext cx="1526620" cy="145177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Ideal for segmenting psoriasis regions</a:t>
          </a:r>
        </a:p>
      </dsp:txBody>
      <dsp:txXfrm>
        <a:off x="1642076" y="3499740"/>
        <a:ext cx="1079484" cy="1026563"/>
      </dsp:txXfrm>
    </dsp:sp>
    <dsp:sp modelId="{9846705F-4B4C-4F81-9DFC-1C40734319B7}">
      <dsp:nvSpPr>
        <dsp:cNvPr id="0" name=""/>
        <dsp:cNvSpPr/>
      </dsp:nvSpPr>
      <dsp:spPr>
        <a:xfrm rot="11832892">
          <a:off x="2494389" y="2042895"/>
          <a:ext cx="120225"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529648" y="2141373"/>
        <a:ext cx="84158" cy="279422"/>
      </dsp:txXfrm>
    </dsp:sp>
    <dsp:sp modelId="{C67B2B0A-E479-45DE-81AB-37D744F36806}">
      <dsp:nvSpPr>
        <dsp:cNvPr id="0" name=""/>
        <dsp:cNvSpPr/>
      </dsp:nvSpPr>
      <dsp:spPr>
        <a:xfrm>
          <a:off x="952709" y="1222486"/>
          <a:ext cx="1521771" cy="15854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Localization Capability</a:t>
          </a:r>
        </a:p>
      </dsp:txBody>
      <dsp:txXfrm>
        <a:off x="1175567" y="1454668"/>
        <a:ext cx="1076055" cy="112107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 its ability to capture complex skin patterns, making it ideal for identifying eczema features like redness and texture changes.</a:t>
            </a:r>
          </a:p>
          <a:p>
            <a:r>
              <a:rPr lang="en-US" dirty="0"/>
              <a:t>MobileNetV2 - its lightweight architecture, ensuring efficient performance in resource-limited environments.</a:t>
            </a:r>
          </a:p>
          <a:p>
            <a:r>
              <a:rPr lang="en-US" dirty="0"/>
              <a:t>ResNet50 - its deep architecture, capable of extracting detailed features from complex skin conditions.</a:t>
            </a:r>
          </a:p>
        </p:txBody>
      </p:sp>
      <p:sp>
        <p:nvSpPr>
          <p:cNvPr id="4" name="Slide Number Placeholder 3"/>
          <p:cNvSpPr>
            <a:spLocks noGrp="1"/>
          </p:cNvSpPr>
          <p:nvPr>
            <p:ph type="sldNum" sz="quarter" idx="5"/>
          </p:nvPr>
        </p:nvSpPr>
        <p:spPr/>
        <p:txBody>
          <a:bodyPr/>
          <a:lstStyle/>
          <a:p>
            <a:fld id="{6C0B8AC8-E212-48B2-9917-7448FC83DD17}" type="slidenum">
              <a:rPr lang="en-US" smtClean="0"/>
              <a:t>63</a:t>
            </a:fld>
            <a:endParaRPr lang="en-US"/>
          </a:p>
        </p:txBody>
      </p:sp>
    </p:spTree>
    <p:extLst>
      <p:ext uri="{BB962C8B-B14F-4D97-AF65-F5344CB8AC3E}">
        <p14:creationId xmlns:p14="http://schemas.microsoft.com/office/powerpoint/2010/main" val="113054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Effeciency</a:t>
            </a:r>
            <a:r>
              <a:rPr lang="en-US" dirty="0"/>
              <a:t> because it works fast and uses resources effectively.</a:t>
            </a:r>
          </a:p>
          <a:p>
            <a:r>
              <a:rPr lang="en-US" dirty="0"/>
              <a:t>The model can be easily improved or </a:t>
            </a:r>
            <a:r>
              <a:rPr lang="en-US" dirty="0" err="1"/>
              <a:t>custormized</a:t>
            </a:r>
            <a:r>
              <a:rPr lang="en-US" dirty="0"/>
              <a:t> if needed.</a:t>
            </a:r>
          </a:p>
          <a:p>
            <a:r>
              <a:rPr lang="en-US" dirty="0"/>
              <a:t>The model achieves 80% accuracy, performing well in identifying eczema.</a:t>
            </a:r>
          </a:p>
          <a:p>
            <a:r>
              <a:rPr lang="en-US" dirty="0"/>
              <a:t>Techniques like dropout and batch normalization help prevent overfitting, making the model more reliable.</a:t>
            </a:r>
          </a:p>
        </p:txBody>
      </p:sp>
      <p:sp>
        <p:nvSpPr>
          <p:cNvPr id="4" name="Slide Number Placeholder 3"/>
          <p:cNvSpPr>
            <a:spLocks noGrp="1"/>
          </p:cNvSpPr>
          <p:nvPr>
            <p:ph type="sldNum" sz="quarter" idx="5"/>
          </p:nvPr>
        </p:nvSpPr>
        <p:spPr/>
        <p:txBody>
          <a:bodyPr/>
          <a:lstStyle/>
          <a:p>
            <a:fld id="{6C0B8AC8-E212-48B2-9917-7448FC83DD17}" type="slidenum">
              <a:rPr lang="en-US" smtClean="0"/>
              <a:t>64</a:t>
            </a:fld>
            <a:endParaRPr lang="en-US"/>
          </a:p>
        </p:txBody>
      </p:sp>
    </p:spTree>
    <p:extLst>
      <p:ext uri="{BB962C8B-B14F-4D97-AF65-F5344CB8AC3E}">
        <p14:creationId xmlns:p14="http://schemas.microsoft.com/office/powerpoint/2010/main" val="117519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attention mechanism helps the model focus on key parts of the image, like eczema-affected skin, while ignoring less important details.</a:t>
            </a:r>
          </a:p>
          <a:p>
            <a:r>
              <a:rPr lang="en-US" dirty="0"/>
              <a:t>By focusing on the right areas, the model finds useful details more easily, improving its ability to spot eczema.</a:t>
            </a:r>
          </a:p>
          <a:p>
            <a:r>
              <a:rPr lang="en-US" dirty="0"/>
              <a:t>Also, the model avoids getting confused by unnecessary patterns, improving accuracy.</a:t>
            </a:r>
          </a:p>
          <a:p>
            <a:r>
              <a:rPr lang="en-US" dirty="0"/>
              <a:t>The Squeeze-and-Excitation (SE) Block shown in the code is used to apply this focus.</a:t>
            </a:r>
          </a:p>
          <a:p>
            <a:endParaRPr lang="en-US" dirty="0"/>
          </a:p>
          <a:p>
            <a:endParaRPr lang="en-US" dirty="0"/>
          </a:p>
          <a:p>
            <a:r>
              <a:rPr lang="en-US" dirty="0"/>
              <a:t>The SE block identifies important features by first averaging each feature map (using Global Average Pooling) to find the most active patterns. </a:t>
            </a:r>
          </a:p>
          <a:p>
            <a:r>
              <a:rPr lang="en-US" dirty="0"/>
              <a:t>Then, it assigns weights to these features, giving higher weights to important ones and lower weights to less useful ones. </a:t>
            </a:r>
          </a:p>
          <a:p>
            <a:r>
              <a:rPr lang="en-US" dirty="0"/>
              <a:t>Finally, it multiplies these weights back with the original features, making the model focus more on the key patterns that matter most.</a:t>
            </a:r>
          </a:p>
        </p:txBody>
      </p:sp>
      <p:sp>
        <p:nvSpPr>
          <p:cNvPr id="4" name="Slide Number Placeholder 3"/>
          <p:cNvSpPr>
            <a:spLocks noGrp="1"/>
          </p:cNvSpPr>
          <p:nvPr>
            <p:ph type="sldNum" sz="quarter" idx="5"/>
          </p:nvPr>
        </p:nvSpPr>
        <p:spPr/>
        <p:txBody>
          <a:bodyPr/>
          <a:lstStyle/>
          <a:p>
            <a:fld id="{6C0B8AC8-E212-48B2-9917-7448FC83DD17}" type="slidenum">
              <a:rPr lang="en-US" smtClean="0"/>
              <a:t>65</a:t>
            </a:fld>
            <a:endParaRPr lang="en-US"/>
          </a:p>
        </p:txBody>
      </p:sp>
    </p:spTree>
    <p:extLst>
      <p:ext uri="{BB962C8B-B14F-4D97-AF65-F5344CB8AC3E}">
        <p14:creationId xmlns:p14="http://schemas.microsoft.com/office/powerpoint/2010/main" val="303829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EfficientNetB0 - its optimized design that balances high accuracy with low resource usage, making it ideal for medical data with limited hardware </a:t>
            </a:r>
            <a:r>
              <a:rPr lang="en-US" dirty="0" err="1"/>
              <a:t>constraints.CNN</a:t>
            </a:r>
            <a:r>
              <a:rPr lang="en-US" dirty="0"/>
              <a:t> - its ability to capture skin patterns.ResNet50 - its powerful deep architecture.</a:t>
            </a:r>
          </a:p>
        </p:txBody>
      </p:sp>
      <p:sp>
        <p:nvSpPr>
          <p:cNvPr id="4" name="Slide Number Placeholder 3"/>
          <p:cNvSpPr>
            <a:spLocks noGrp="1"/>
          </p:cNvSpPr>
          <p:nvPr>
            <p:ph type="sldNum" sz="quarter" idx="5"/>
          </p:nvPr>
        </p:nvSpPr>
        <p:spPr/>
        <p:txBody>
          <a:bodyPr/>
          <a:lstStyle/>
          <a:p>
            <a:fld id="{6C0B8AC8-E212-48B2-9917-7448FC83DD17}" type="slidenum">
              <a:rPr lang="en-US" smtClean="0"/>
              <a:t>67</a:t>
            </a:fld>
            <a:endParaRPr lang="en-US"/>
          </a:p>
        </p:txBody>
      </p:sp>
    </p:spTree>
    <p:extLst>
      <p:ext uri="{BB962C8B-B14F-4D97-AF65-F5344CB8AC3E}">
        <p14:creationId xmlns:p14="http://schemas.microsoft.com/office/powerpoint/2010/main" val="7806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a strong pre-trained structure that balances performance and </a:t>
            </a:r>
            <a:r>
              <a:rPr lang="en-US" dirty="0" err="1"/>
              <a:t>efficiency.The</a:t>
            </a:r>
            <a:r>
              <a:rPr lang="en-US" dirty="0"/>
              <a:t> model’s design allows effective fine-tuning, improving its ability to learn important features in skin </a:t>
            </a:r>
            <a:r>
              <a:rPr lang="en-US" dirty="0" err="1"/>
              <a:t>conditions.Lightweight</a:t>
            </a:r>
            <a:r>
              <a:rPr lang="en-US" dirty="0"/>
              <a:t> and efficient resource </a:t>
            </a:r>
            <a:r>
              <a:rPr lang="en-US" dirty="0" err="1"/>
              <a:t>usage.Improved</a:t>
            </a:r>
            <a:r>
              <a:rPr lang="en-US" dirty="0"/>
              <a:t> Accuracy</a:t>
            </a:r>
          </a:p>
        </p:txBody>
      </p:sp>
      <p:sp>
        <p:nvSpPr>
          <p:cNvPr id="4" name="Slide Number Placeholder 3"/>
          <p:cNvSpPr>
            <a:spLocks noGrp="1"/>
          </p:cNvSpPr>
          <p:nvPr>
            <p:ph type="sldNum" sz="quarter" idx="5"/>
          </p:nvPr>
        </p:nvSpPr>
        <p:spPr/>
        <p:txBody>
          <a:bodyPr/>
          <a:lstStyle/>
          <a:p>
            <a:fld id="{6C0B8AC8-E212-48B2-9917-7448FC83DD17}" type="slidenum">
              <a:rPr lang="en-US" smtClean="0"/>
              <a:t>68</a:t>
            </a:fld>
            <a:endParaRPr lang="en-US"/>
          </a:p>
        </p:txBody>
      </p:sp>
    </p:spTree>
    <p:extLst>
      <p:ext uri="{BB962C8B-B14F-4D97-AF65-F5344CB8AC3E}">
        <p14:creationId xmlns:p14="http://schemas.microsoft.com/office/powerpoint/2010/main" val="2244390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Detection: o YOLO detects psoriasis-affected regions instantly, unlike classification models that only label the whole image.  </a:t>
            </a:r>
            <a:r>
              <a:rPr lang="en-US" b="1" dirty="0"/>
              <a:t>Localization Capability: o Can pinpoint exact affected areas bounding box </a:t>
            </a:r>
            <a:r>
              <a:rPr lang="en-US" dirty="0"/>
              <a:t>o rather than making a single class prediction.  Better for Object Detection Tasks: o Ideal for segmenting psoriasis regions rather than just categorizing skin conditions. </a:t>
            </a:r>
          </a:p>
        </p:txBody>
      </p:sp>
      <p:sp>
        <p:nvSpPr>
          <p:cNvPr id="4" name="Slide Number Placeholder 3"/>
          <p:cNvSpPr>
            <a:spLocks noGrp="1"/>
          </p:cNvSpPr>
          <p:nvPr>
            <p:ph type="sldNum" sz="quarter" idx="5"/>
          </p:nvPr>
        </p:nvSpPr>
        <p:spPr/>
        <p:txBody>
          <a:bodyPr/>
          <a:lstStyle/>
          <a:p>
            <a:fld id="{6C0B8AC8-E212-48B2-9917-7448FC83DD17}" type="slidenum">
              <a:rPr lang="en-US" smtClean="0"/>
              <a:t>91</a:t>
            </a:fld>
            <a:endParaRPr lang="en-US"/>
          </a:p>
        </p:txBody>
      </p:sp>
    </p:spTree>
    <p:extLst>
      <p:ext uri="{BB962C8B-B14F-4D97-AF65-F5344CB8AC3E}">
        <p14:creationId xmlns:p14="http://schemas.microsoft.com/office/powerpoint/2010/main" val="3676447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Ghost Module, in the context of convolutional neural networks, is a technique to generate more features with fewer parameters by splitting a regular convolutional layer into two parts</a:t>
            </a:r>
          </a:p>
          <a:p>
            <a:endParaRPr lang="en-US" dirty="0"/>
          </a:p>
          <a:p>
            <a:r>
              <a:rPr lang="en-US" dirty="0"/>
              <a:t>Purpose:</a:t>
            </a:r>
          </a:p>
          <a:p>
            <a:r>
              <a:rPr lang="en-US" dirty="0"/>
              <a:t>The primary goal of a Ghost Module is to increase the number of feature maps (channels) while minimizing the computational cost and number of parameters. </a:t>
            </a:r>
          </a:p>
          <a:p>
            <a:r>
              <a:rPr lang="en-US" dirty="0"/>
              <a:t>How it works:</a:t>
            </a:r>
          </a:p>
          <a:p>
            <a:r>
              <a:rPr lang="en-US" dirty="0"/>
              <a:t>A regular convolutional layer is divided into two parts. </a:t>
            </a:r>
          </a:p>
          <a:p>
            <a:r>
              <a:rPr lang="en-US" dirty="0"/>
              <a:t>The first part uses standard convolutions, but with a reduced number of filters (or channels). </a:t>
            </a:r>
          </a:p>
          <a:p>
            <a:r>
              <a:rPr lang="en-US" dirty="0"/>
              <a:t>The second part applies simple linear operations (like pointwise convolution) on the output of the first part to generate additional feature maps. </a:t>
            </a:r>
          </a:p>
          <a:p>
            <a:endParaRPr lang="en-US" dirty="0"/>
          </a:p>
          <a:p>
            <a:r>
              <a:rPr lang="en-US" dirty="0"/>
              <a:t>"</a:t>
            </a:r>
            <a:r>
              <a:rPr lang="en-US" dirty="0" err="1"/>
              <a:t>MixConv</a:t>
            </a:r>
            <a:r>
              <a:rPr lang="en-US" dirty="0"/>
              <a:t>," or Mixed </a:t>
            </a:r>
            <a:r>
              <a:rPr lang="en-US" dirty="0" err="1"/>
              <a:t>Depthwise</a:t>
            </a:r>
            <a:r>
              <a:rPr lang="en-US" dirty="0"/>
              <a:t> Convolution, is a type of </a:t>
            </a:r>
            <a:r>
              <a:rPr lang="en-US" dirty="0" err="1"/>
              <a:t>depthwise</a:t>
            </a:r>
            <a:r>
              <a:rPr lang="en-US" dirty="0"/>
              <a:t> convolution that mixes multiple kernel sizes within a single convolution to enhance accuracy and efficiency, particularly in image classification and object detection tasks.</a:t>
            </a:r>
          </a:p>
          <a:p>
            <a:r>
              <a:rPr lang="en-US" dirty="0" err="1"/>
              <a:t>MixConv</a:t>
            </a:r>
            <a:r>
              <a:rPr lang="en-US" dirty="0"/>
              <a:t> partitions channels into groups and applies a different kernel size to each group, effectively mixing different kernel sizes in a single convolution. </a:t>
            </a:r>
          </a:p>
        </p:txBody>
      </p:sp>
      <p:sp>
        <p:nvSpPr>
          <p:cNvPr id="4" name="Slide Number Placeholder 3"/>
          <p:cNvSpPr>
            <a:spLocks noGrp="1"/>
          </p:cNvSpPr>
          <p:nvPr>
            <p:ph type="sldNum" sz="quarter" idx="5"/>
          </p:nvPr>
        </p:nvSpPr>
        <p:spPr/>
        <p:txBody>
          <a:bodyPr/>
          <a:lstStyle/>
          <a:p>
            <a:fld id="{6C0B8AC8-E212-48B2-9917-7448FC83DD17}" type="slidenum">
              <a:rPr lang="en-US" smtClean="0"/>
              <a:t>96</a:t>
            </a:fld>
            <a:endParaRPr lang="en-US"/>
          </a:p>
        </p:txBody>
      </p:sp>
    </p:spTree>
    <p:extLst>
      <p:ext uri="{BB962C8B-B14F-4D97-AF65-F5344CB8AC3E}">
        <p14:creationId xmlns:p14="http://schemas.microsoft.com/office/powerpoint/2010/main" val="4251569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5/11/2025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87.jpeg"/><Relationship Id="rId1" Type="http://schemas.openxmlformats.org/officeDocument/2006/relationships/slideLayout" Target="../slideLayouts/slideLayout3.xml"/><Relationship Id="rId6" Type="http://schemas.openxmlformats.org/officeDocument/2006/relationships/image" Target="../media/image153.jpeg"/><Relationship Id="rId5" Type="http://schemas.openxmlformats.org/officeDocument/2006/relationships/image" Target="../media/image152.png"/><Relationship Id="rId4" Type="http://schemas.openxmlformats.org/officeDocument/2006/relationships/image" Target="../media/image151.png"/></Relationships>
</file>

<file path=ppt/slides/_rels/slide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2.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9.xml"/><Relationship Id="rId1" Type="http://schemas.openxmlformats.org/officeDocument/2006/relationships/slideLayout" Target="../slideLayouts/slideLayout3.xml"/><Relationship Id="rId5" Type="http://schemas.openxmlformats.org/officeDocument/2006/relationships/image" Target="../media/image50.jp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jp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0.jpeg"/><Relationship Id="rId4" Type="http://schemas.openxmlformats.org/officeDocument/2006/relationships/image" Target="../media/image79.jpe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eg"/><Relationship Id="rId7" Type="http://schemas.openxmlformats.org/officeDocument/2006/relationships/diagramColors" Target="../diagrams/colors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7.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7.jpe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7.jpe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7.jpe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87.jpeg"/><Relationship Id="rId7" Type="http://schemas.openxmlformats.org/officeDocument/2006/relationships/diagramLayout" Target="../diagrams/layout9.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Data" Target="../diagrams/data9.xml"/><Relationship Id="rId5" Type="http://schemas.openxmlformats.org/officeDocument/2006/relationships/image" Target="../media/image130.png"/><Relationship Id="rId10" Type="http://schemas.microsoft.com/office/2007/relationships/diagramDrawing" Target="../diagrams/drawing9.xml"/><Relationship Id="rId4" Type="http://schemas.openxmlformats.org/officeDocument/2006/relationships/image" Target="../media/image129.png"/><Relationship Id="rId9" Type="http://schemas.openxmlformats.org/officeDocument/2006/relationships/diagramColors" Target="../diagrams/colors9.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image" Target="../media/image138.png"/><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image" Target="../media/image141.png"/><Relationship Id="rId4" Type="http://schemas.openxmlformats.org/officeDocument/2006/relationships/image" Target="../media/image140.png"/></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urface with a pink background&#10;&#10;Description automatically generated">
            <a:extLst>
              <a:ext uri="{FF2B5EF4-FFF2-40B4-BE49-F238E27FC236}">
                <a16:creationId xmlns:a16="http://schemas.microsoft.com/office/drawing/2014/main" id="{20246FA8-DD97-7707-57C7-7DA18702225A}"/>
              </a:ext>
            </a:extLst>
          </p:cNvPr>
          <p:cNvPicPr>
            <a:picLocks noChangeAspect="1"/>
          </p:cNvPicPr>
          <p:nvPr/>
        </p:nvPicPr>
        <p:blipFill rotWithShape="1">
          <a:blip r:embed="rId2">
            <a:extLst>
              <a:ext uri="{28A0092B-C50C-407E-A947-70E740481C1C}">
                <a14:useLocalDpi xmlns:a14="http://schemas.microsoft.com/office/drawing/2010/main" val="0"/>
              </a:ext>
            </a:extLst>
          </a:blip>
          <a:srcRect r="12647" b="27059"/>
          <a:stretch/>
        </p:blipFill>
        <p:spPr>
          <a:xfrm>
            <a:off x="-1" y="0"/>
            <a:ext cx="12167421" cy="6324600"/>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295442" y="2514600"/>
            <a:ext cx="7162800" cy="2362201"/>
          </a:xfrm>
        </p:spPr>
        <p:txBody>
          <a:bodyPr>
            <a:noAutofit/>
          </a:bodyPr>
          <a:lstStyle/>
          <a:p>
            <a:r>
              <a:rPr lang="en-US" b="1" dirty="0" err="1">
                <a:solidFill>
                  <a:srgbClr val="641800"/>
                </a:solidFill>
              </a:rPr>
              <a:t>DermaScope</a:t>
            </a:r>
            <a:r>
              <a:rPr lang="en-US" b="1" dirty="0">
                <a:solidFill>
                  <a:srgbClr val="641800"/>
                </a:solidFill>
              </a:rPr>
              <a:t> AI</a:t>
            </a:r>
            <a:br>
              <a:rPr lang="en-US" b="1" dirty="0">
                <a:solidFill>
                  <a:srgbClr val="641800"/>
                </a:solidFill>
              </a:rPr>
            </a:br>
            <a:r>
              <a:rPr lang="en-US" sz="3200" b="1" dirty="0">
                <a:solidFill>
                  <a:srgbClr val="641800"/>
                </a:solidFill>
              </a:rPr>
              <a:t>An AI-Driven Ecosystem for Autonomous Skin Disease Diagnosis and </a:t>
            </a:r>
            <a:br>
              <a:rPr lang="en-US" sz="3200" b="1" dirty="0">
                <a:solidFill>
                  <a:srgbClr val="641800"/>
                </a:solidFill>
              </a:rPr>
            </a:br>
            <a:r>
              <a:rPr lang="en-US" sz="3200" b="1" dirty="0">
                <a:solidFill>
                  <a:srgbClr val="641800"/>
                </a:solidFill>
              </a:rPr>
              <a:t>Proactive Management</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4676775" y="5638800"/>
            <a:ext cx="3048000" cy="533400"/>
          </a:xfrm>
        </p:spPr>
        <p:txBody>
          <a:bodyPr>
            <a:normAutofit lnSpcReduction="10000"/>
          </a:bodyPr>
          <a:lstStyle/>
          <a:p>
            <a:r>
              <a:rPr lang="en-US" dirty="0">
                <a:solidFill>
                  <a:schemeClr val="tx1"/>
                </a:solidFill>
              </a:rPr>
              <a:t>24-25J-210</a:t>
            </a:r>
          </a:p>
        </p:txBody>
      </p:sp>
      <p:pic>
        <p:nvPicPr>
          <p:cNvPr id="2" name="Picture 1" descr="A close-up of several slides&#10;&#10;Description automatically generated">
            <a:extLst>
              <a:ext uri="{FF2B5EF4-FFF2-40B4-BE49-F238E27FC236}">
                <a16:creationId xmlns:a16="http://schemas.microsoft.com/office/drawing/2014/main" id="{F095F2CF-3C86-3098-149B-4F3740562778}"/>
              </a:ext>
            </a:extLst>
          </p:cNvPr>
          <p:cNvPicPr>
            <a:picLocks noChangeAspect="1"/>
          </p:cNvPicPr>
          <p:nvPr/>
        </p:nvPicPr>
        <p:blipFill rotWithShape="1">
          <a:blip r:embed="rId3">
            <a:extLst>
              <a:ext uri="{28A0092B-C50C-407E-A947-70E740481C1C}">
                <a14:useLocalDpi xmlns:a14="http://schemas.microsoft.com/office/drawing/2010/main" val="0"/>
              </a:ext>
            </a:extLst>
          </a:blip>
          <a:srcRect t="23333"/>
          <a:stretch/>
        </p:blipFill>
        <p:spPr>
          <a:xfrm>
            <a:off x="7753684" y="0"/>
            <a:ext cx="4438316" cy="6324600"/>
          </a:xfrm>
          <a:prstGeom prst="rect">
            <a:avLst/>
          </a:prstGeom>
        </p:spPr>
      </p:pic>
      <p:pic>
        <p:nvPicPr>
          <p:cNvPr id="11" name="Picture 10" descr="A logo with a person's face">
            <a:extLst>
              <a:ext uri="{FF2B5EF4-FFF2-40B4-BE49-F238E27FC236}">
                <a16:creationId xmlns:a16="http://schemas.microsoft.com/office/drawing/2014/main" id="{582036CF-1E9B-C829-B7D4-E2DBAFF51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684" y="372979"/>
            <a:ext cx="4438316" cy="1997241"/>
          </a:xfrm>
          <a:prstGeom prst="rect">
            <a:avLst/>
          </a:prstGeom>
        </p:spPr>
      </p:pic>
    </p:spTree>
    <p:extLst>
      <p:ext uri="{BB962C8B-B14F-4D97-AF65-F5344CB8AC3E}">
        <p14:creationId xmlns:p14="http://schemas.microsoft.com/office/powerpoint/2010/main" val="111857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2B90-5733-0310-B206-CD0078C9FF6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AD032B-D6A8-8A62-7B45-C613ABFDC90A}"/>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AE8CEABA-FEB4-8183-9F08-C720BBDC16E3}"/>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797815E0-9BB2-E685-D653-2259063A211B}"/>
              </a:ext>
            </a:extLst>
          </p:cNvPr>
          <p:cNvSpPr/>
          <p:nvPr/>
        </p:nvSpPr>
        <p:spPr>
          <a:xfrm>
            <a:off x="6453718" y="22537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3</a:t>
            </a:r>
          </a:p>
        </p:txBody>
      </p:sp>
      <p:sp>
        <p:nvSpPr>
          <p:cNvPr id="6" name="Flowchart: Connector 5">
            <a:extLst>
              <a:ext uri="{FF2B5EF4-FFF2-40B4-BE49-F238E27FC236}">
                <a16:creationId xmlns:a16="http://schemas.microsoft.com/office/drawing/2014/main" id="{96C989F0-BFD2-2097-81BA-092158FB5435}"/>
              </a:ext>
            </a:extLst>
          </p:cNvPr>
          <p:cNvSpPr/>
          <p:nvPr/>
        </p:nvSpPr>
        <p:spPr>
          <a:xfrm>
            <a:off x="7653867" y="481578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C40F4D71-2ECD-323F-9712-DE1E28BB9AE4}"/>
              </a:ext>
            </a:extLst>
          </p:cNvPr>
          <p:cNvSpPr/>
          <p:nvPr/>
        </p:nvSpPr>
        <p:spPr>
          <a:xfrm>
            <a:off x="6858000" y="3810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9B3903EF-BB6A-D31E-1715-71F62CB912EF}"/>
              </a:ext>
            </a:extLst>
          </p:cNvPr>
          <p:cNvSpPr/>
          <p:nvPr/>
        </p:nvSpPr>
        <p:spPr>
          <a:xfrm>
            <a:off x="74676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98222556-D499-9CB6-6054-F34CEF0636B4}"/>
              </a:ext>
            </a:extLst>
          </p:cNvPr>
          <p:cNvSpPr/>
          <p:nvPr/>
        </p:nvSpPr>
        <p:spPr>
          <a:xfrm>
            <a:off x="8549957" y="411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F1A3C60F-E81D-776A-1498-4A32A35C5897}"/>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8457DD0-0189-5A7B-4258-A357F1811542}"/>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544B6C-E35F-99F0-8D8B-1B541679A648}"/>
              </a:ext>
            </a:extLst>
          </p:cNvPr>
          <p:cNvSpPr txBox="1"/>
          <p:nvPr/>
        </p:nvSpPr>
        <p:spPr>
          <a:xfrm>
            <a:off x="838200" y="2345065"/>
            <a:ext cx="4038599" cy="2246769"/>
          </a:xfrm>
          <a:prstGeom prst="rect">
            <a:avLst/>
          </a:prstGeom>
          <a:noFill/>
        </p:spPr>
        <p:txBody>
          <a:bodyPr wrap="square" rtlCol="0">
            <a:spAutoFit/>
          </a:bodyPr>
          <a:lstStyle/>
          <a:p>
            <a:r>
              <a:rPr lang="en-US" sz="2800" dirty="0">
                <a:solidFill>
                  <a:schemeClr val="bg1"/>
                </a:solidFill>
                <a:latin typeface="Adobe Devanagari"/>
              </a:rPr>
              <a:t>Develop a Comprehensive Suite of Machine Learning and AI-Based Models for Acne Assessment and Management.</a:t>
            </a:r>
          </a:p>
        </p:txBody>
      </p:sp>
      <p:pic>
        <p:nvPicPr>
          <p:cNvPr id="13" name="Picture 12">
            <a:extLst>
              <a:ext uri="{FF2B5EF4-FFF2-40B4-BE49-F238E27FC236}">
                <a16:creationId xmlns:a16="http://schemas.microsoft.com/office/drawing/2014/main" id="{7B024302-58C9-3391-44AA-D8F7B17B6C49}"/>
              </a:ext>
            </a:extLst>
          </p:cNvPr>
          <p:cNvPicPr>
            <a:picLocks noChangeAspect="1"/>
          </p:cNvPicPr>
          <p:nvPr/>
        </p:nvPicPr>
        <p:blipFill>
          <a:blip r:embed="rId3" cstate="print">
            <a:extLst>
              <a:ext uri="{28A0092B-C50C-407E-A947-70E740481C1C}">
                <a14:useLocalDpi xmlns:a14="http://schemas.microsoft.com/office/drawing/2010/main" val="0"/>
              </a:ext>
            </a:extLst>
          </a:blip>
          <a:srcRect l="2799" r="2799"/>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4A95F7-6075-E11B-3A9C-32867CA59C01}"/>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48107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5363981"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Apply Ghost Module &amp; MixConv Block </a:t>
            </a:r>
          </a:p>
        </p:txBody>
      </p:sp>
      <p:pic>
        <p:nvPicPr>
          <p:cNvPr id="6" name="Picture 5">
            <a:extLst>
              <a:ext uri="{FF2B5EF4-FFF2-40B4-BE49-F238E27FC236}">
                <a16:creationId xmlns:a16="http://schemas.microsoft.com/office/drawing/2014/main" id="{89DA3967-EBE5-419C-98B2-5DF2BA9F56B8}"/>
              </a:ext>
            </a:extLst>
          </p:cNvPr>
          <p:cNvPicPr>
            <a:picLocks noChangeAspect="1"/>
          </p:cNvPicPr>
          <p:nvPr/>
        </p:nvPicPr>
        <p:blipFill>
          <a:blip r:embed="rId3"/>
          <a:stretch>
            <a:fillRect/>
          </a:stretch>
        </p:blipFill>
        <p:spPr>
          <a:xfrm>
            <a:off x="1066799" y="1662829"/>
            <a:ext cx="10058400" cy="4269393"/>
          </a:xfrm>
          <a:prstGeom prst="rect">
            <a:avLst/>
          </a:prstGeom>
        </p:spPr>
      </p:pic>
    </p:spTree>
    <p:extLst>
      <p:ext uri="{BB962C8B-B14F-4D97-AF65-F5344CB8AC3E}">
        <p14:creationId xmlns:p14="http://schemas.microsoft.com/office/powerpoint/2010/main" val="352800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7" name="Picture 6" descr="A screenshot of a person&#10;&#10;Description automatically generated">
            <a:extLst>
              <a:ext uri="{FF2B5EF4-FFF2-40B4-BE49-F238E27FC236}">
                <a16:creationId xmlns:a16="http://schemas.microsoft.com/office/drawing/2014/main" id="{34347893-FD2B-4A27-A9C1-28AD16C1EEBC}"/>
              </a:ext>
            </a:extLst>
          </p:cNvPr>
          <p:cNvPicPr>
            <a:picLocks noChangeAspect="1"/>
          </p:cNvPicPr>
          <p:nvPr/>
        </p:nvPicPr>
        <p:blipFill>
          <a:blip r:embed="rId2"/>
          <a:stretch>
            <a:fillRect/>
          </a:stretch>
        </p:blipFill>
        <p:spPr>
          <a:xfrm>
            <a:off x="533400" y="914400"/>
            <a:ext cx="5471635" cy="526637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A813D1-98FB-46B6-B703-272E433110DA}"/>
              </a:ext>
            </a:extLst>
          </p:cNvPr>
          <p:cNvPicPr>
            <a:picLocks noChangeAspect="1"/>
          </p:cNvPicPr>
          <p:nvPr/>
        </p:nvPicPr>
        <p:blipFill>
          <a:blip r:embed="rId3"/>
          <a:stretch>
            <a:fillRect/>
          </a:stretch>
        </p:blipFill>
        <p:spPr>
          <a:xfrm>
            <a:off x="6119046" y="939800"/>
            <a:ext cx="5713862" cy="5240976"/>
          </a:xfrm>
          <a:prstGeom prst="rect">
            <a:avLst/>
          </a:prstGeom>
        </p:spPr>
      </p:pic>
    </p:spTree>
    <p:extLst>
      <p:ext uri="{BB962C8B-B14F-4D97-AF65-F5344CB8AC3E}">
        <p14:creationId xmlns:p14="http://schemas.microsoft.com/office/powerpoint/2010/main" val="339008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descr="A screenshot of a medical test results&#10;&#10;Description automatically generated">
            <a:extLst>
              <a:ext uri="{FF2B5EF4-FFF2-40B4-BE49-F238E27FC236}">
                <a16:creationId xmlns:a16="http://schemas.microsoft.com/office/drawing/2014/main" id="{F241B861-38BE-4BDB-8C2E-A791AAD5A6CA}"/>
              </a:ext>
            </a:extLst>
          </p:cNvPr>
          <p:cNvPicPr>
            <a:picLocks noChangeAspect="1"/>
          </p:cNvPicPr>
          <p:nvPr/>
        </p:nvPicPr>
        <p:blipFill>
          <a:blip r:embed="rId2"/>
          <a:stretch>
            <a:fillRect/>
          </a:stretch>
        </p:blipFill>
        <p:spPr>
          <a:xfrm>
            <a:off x="3200400" y="990600"/>
            <a:ext cx="5630568" cy="5363857"/>
          </a:xfrm>
          <a:prstGeom prst="rect">
            <a:avLst/>
          </a:prstGeom>
        </p:spPr>
      </p:pic>
    </p:spTree>
    <p:extLst>
      <p:ext uri="{BB962C8B-B14F-4D97-AF65-F5344CB8AC3E}">
        <p14:creationId xmlns:p14="http://schemas.microsoft.com/office/powerpoint/2010/main" val="11797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76200" y="592668"/>
            <a:ext cx="11684000" cy="677864"/>
          </a:xfrm>
        </p:spPr>
        <p:txBody>
          <a:bodyPr>
            <a:normAutofit fontScale="90000"/>
          </a:bodyPr>
          <a:lstStyle/>
          <a:p>
            <a:pPr algn="ctr"/>
            <a:r>
              <a:rPr lang="en-US" sz="4000" b="1" cap="none" dirty="0"/>
              <a:t>Future Works</a:t>
            </a:r>
          </a:p>
        </p:txBody>
      </p:sp>
      <p:graphicFrame>
        <p:nvGraphicFramePr>
          <p:cNvPr id="9" name="Diagram 8">
            <a:extLst>
              <a:ext uri="{FF2B5EF4-FFF2-40B4-BE49-F238E27FC236}">
                <a16:creationId xmlns:a16="http://schemas.microsoft.com/office/drawing/2014/main" id="{B12DDDFC-70B5-412A-931C-56B6892E9D2A}"/>
              </a:ext>
            </a:extLst>
          </p:cNvPr>
          <p:cNvGraphicFramePr/>
          <p:nvPr>
            <p:extLst>
              <p:ext uri="{D42A27DB-BD31-4B8C-83A1-F6EECF244321}">
                <p14:modId xmlns:p14="http://schemas.microsoft.com/office/powerpoint/2010/main" val="3903059041"/>
              </p:ext>
            </p:extLst>
          </p:nvPr>
        </p:nvGraphicFramePr>
        <p:xfrm>
          <a:off x="2171699" y="1532210"/>
          <a:ext cx="7848600" cy="413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7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CBE13DA6-3EC1-90E3-B6EC-78C0B2EBC86D}"/>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
        <p:nvSpPr>
          <p:cNvPr id="7" name="Rectangle 6">
            <a:extLst>
              <a:ext uri="{FF2B5EF4-FFF2-40B4-BE49-F238E27FC236}">
                <a16:creationId xmlns:a16="http://schemas.microsoft.com/office/drawing/2014/main" id="{1D8B62E8-519D-99D3-C1E3-A499FC748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8" name="Picture 7">
            <a:extLst>
              <a:ext uri="{FF2B5EF4-FFF2-40B4-BE49-F238E27FC236}">
                <a16:creationId xmlns:a16="http://schemas.microsoft.com/office/drawing/2014/main" id="{41A02DCD-B051-31EC-CD01-0E279796E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E4156364-D1C8-A3C9-999F-7DC8625AF7D1}"/>
              </a:ext>
            </a:extLst>
          </p:cNvPr>
          <p:cNvSpPr txBox="1">
            <a:spLocks/>
          </p:cNvSpPr>
          <p:nvPr/>
        </p:nvSpPr>
        <p:spPr>
          <a:xfrm>
            <a:off x="198617" y="160336"/>
            <a:ext cx="11684000" cy="9826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sz="4000" b="1" dirty="0"/>
          </a:p>
        </p:txBody>
      </p:sp>
      <p:sp>
        <p:nvSpPr>
          <p:cNvPr id="10" name="TextBox 9">
            <a:extLst>
              <a:ext uri="{FF2B5EF4-FFF2-40B4-BE49-F238E27FC236}">
                <a16:creationId xmlns:a16="http://schemas.microsoft.com/office/drawing/2014/main" id="{0E1A2F4F-1B43-5FCB-50BA-1E9DC690C2A3}"/>
              </a:ext>
            </a:extLst>
          </p:cNvPr>
          <p:cNvSpPr txBox="1"/>
          <p:nvPr/>
        </p:nvSpPr>
        <p:spPr>
          <a:xfrm>
            <a:off x="589777" y="1159019"/>
            <a:ext cx="10901680" cy="5062924"/>
          </a:xfrm>
          <a:prstGeom prst="rect">
            <a:avLst/>
          </a:prstGeom>
          <a:noFill/>
        </p:spPr>
        <p:txBody>
          <a:bodyPr wrap="square" rtlCol="0">
            <a:spAutoFit/>
          </a:bodyPr>
          <a:lstStyle/>
          <a:p>
            <a:r>
              <a:rPr lang="en-US" sz="1700" b="1" dirty="0">
                <a:latin typeface="Adobe Devanagari"/>
              </a:rPr>
              <a:t>[1] </a:t>
            </a:r>
            <a:r>
              <a:rPr lang="en-US" sz="1700" dirty="0">
                <a:latin typeface="Adobe Devanagari"/>
              </a:rPr>
              <a:t>T. R. </a:t>
            </a:r>
            <a:r>
              <a:rPr lang="en-US" sz="1700" dirty="0" err="1">
                <a:latin typeface="Adobe Devanagari"/>
              </a:rPr>
              <a:t>Arunkumar</a:t>
            </a:r>
            <a:r>
              <a:rPr lang="en-US" sz="1700" dirty="0">
                <a:latin typeface="Adobe Devanagari"/>
              </a:rPr>
              <a:t> and H. S. </a:t>
            </a:r>
            <a:r>
              <a:rPr lang="en-US" sz="1700" dirty="0" err="1">
                <a:latin typeface="Adobe Devanagari"/>
              </a:rPr>
              <a:t>Jayanna</a:t>
            </a:r>
            <a:r>
              <a:rPr lang="en-US" sz="1700" dirty="0">
                <a:latin typeface="Adobe Devanagari"/>
              </a:rPr>
              <a:t>, "A Novel Approach For Automatic Identification Of Psoriasis Affected Skin Area," </a:t>
            </a:r>
            <a:r>
              <a:rPr lang="en-US" sz="1700" i="1" dirty="0">
                <a:latin typeface="Adobe Devanagari"/>
              </a:rPr>
              <a:t>2017 2nd International Conference On Emerging Computation and Information Technologies (ICECIT), </a:t>
            </a:r>
            <a:r>
              <a:rPr lang="en-US" sz="1700" i="1" dirty="0" err="1">
                <a:latin typeface="Adobe Devanagari"/>
              </a:rPr>
              <a:t>Tumakuru</a:t>
            </a:r>
            <a:r>
              <a:rPr lang="en-US" sz="1700" i="1" dirty="0">
                <a:latin typeface="Adobe Devanagari"/>
              </a:rPr>
              <a:t>, India</a:t>
            </a:r>
            <a:r>
              <a:rPr lang="en-US" sz="1700" dirty="0">
                <a:latin typeface="Adobe Devanagari"/>
              </a:rPr>
              <a:t>, 2017, pp. 1-8, </a:t>
            </a:r>
            <a:r>
              <a:rPr lang="en-US" sz="1700" dirty="0" err="1">
                <a:latin typeface="Adobe Devanagari"/>
              </a:rPr>
              <a:t>doi</a:t>
            </a:r>
            <a:r>
              <a:rPr lang="en-US" sz="1700" dirty="0">
                <a:latin typeface="Adobe Devanagari"/>
              </a:rPr>
              <a:t>: 10.1109/ICECIT.2017.8453316.</a:t>
            </a:r>
          </a:p>
          <a:p>
            <a:endParaRPr lang="en-US" sz="1700" dirty="0">
              <a:latin typeface="Adobe Devanagari"/>
            </a:endParaRPr>
          </a:p>
          <a:p>
            <a:r>
              <a:rPr lang="en-US" sz="1700" b="1" dirty="0">
                <a:latin typeface="Adobe Devanagari"/>
              </a:rPr>
              <a:t>[2] </a:t>
            </a:r>
            <a:r>
              <a:rPr lang="en-US" sz="1700" dirty="0">
                <a:latin typeface="Adobe Devanagari"/>
              </a:rPr>
              <a:t>Y. George, M. </a:t>
            </a:r>
            <a:r>
              <a:rPr lang="en-US" sz="1700" dirty="0" err="1">
                <a:latin typeface="Adobe Devanagari"/>
              </a:rPr>
              <a:t>Aldeen</a:t>
            </a:r>
            <a:r>
              <a:rPr lang="en-US" sz="1700" dirty="0">
                <a:latin typeface="Adobe Devanagari"/>
              </a:rPr>
              <a:t> and R. </a:t>
            </a:r>
            <a:r>
              <a:rPr lang="en-US" sz="1700" dirty="0" err="1">
                <a:latin typeface="Adobe Devanagari"/>
              </a:rPr>
              <a:t>Garnavi</a:t>
            </a:r>
            <a:r>
              <a:rPr lang="en-US" sz="1700" dirty="0">
                <a:latin typeface="Adobe Devanagari"/>
              </a:rPr>
              <a:t>, "Automatic Scale Severity Assessment Method in Psoriasis Skin Images Using Local Descriptors," </a:t>
            </a:r>
            <a:r>
              <a:rPr lang="en-US" sz="1700" i="1" dirty="0">
                <a:latin typeface="Adobe Devanagari"/>
              </a:rPr>
              <a:t>in IEEE Journal of Biomedical and Health Informatics, vol. 24, no. 2, pp. 577-585, Feb. 2020</a:t>
            </a:r>
            <a:r>
              <a:rPr lang="en-US" sz="1700" dirty="0">
                <a:latin typeface="Adobe Devanagari"/>
              </a:rPr>
              <a:t>, </a:t>
            </a:r>
            <a:r>
              <a:rPr lang="en-US" sz="1700" dirty="0" err="1">
                <a:latin typeface="Adobe Devanagari"/>
              </a:rPr>
              <a:t>doi</a:t>
            </a:r>
            <a:r>
              <a:rPr lang="en-US" sz="1700" dirty="0">
                <a:latin typeface="Adobe Devanagari"/>
              </a:rPr>
              <a:t>: 10.1109/JBHI.2019.2910883</a:t>
            </a:r>
          </a:p>
          <a:p>
            <a:endParaRPr lang="en-US" sz="1700" dirty="0">
              <a:latin typeface="Adobe Devanagari"/>
            </a:endParaRPr>
          </a:p>
          <a:p>
            <a:r>
              <a:rPr lang="en-US" sz="1700" b="1" dirty="0">
                <a:latin typeface="Adobe Devanagari"/>
              </a:rPr>
              <a:t>[3] </a:t>
            </a:r>
            <a:r>
              <a:rPr lang="en-US" sz="1700" dirty="0">
                <a:latin typeface="Adobe Devanagari"/>
              </a:rPr>
              <a:t>L. Vincent and J. Roopa </a:t>
            </a:r>
            <a:r>
              <a:rPr lang="en-US" sz="1700" dirty="0" err="1">
                <a:latin typeface="Adobe Devanagari"/>
              </a:rPr>
              <a:t>Jayasingh</a:t>
            </a:r>
            <a:r>
              <a:rPr lang="en-US" sz="1700" dirty="0">
                <a:latin typeface="Adobe Devanagari"/>
              </a:rPr>
              <a:t>, "Comparison of Psoriasis Disease Detection and Classification Through Various Image Processing Techniques-A Review," </a:t>
            </a:r>
            <a:r>
              <a:rPr lang="en-US" sz="1700" i="1" dirty="0">
                <a:latin typeface="Adobe Devanagari"/>
              </a:rPr>
              <a:t>2022 6th International Conference on Devices, Circuits and Systems (ICDCS), Coimbatore, India, 2022</a:t>
            </a:r>
            <a:r>
              <a:rPr lang="en-US" sz="1700" dirty="0">
                <a:latin typeface="Adobe Devanagari"/>
              </a:rPr>
              <a:t>, pp. 122-124, </a:t>
            </a:r>
            <a:r>
              <a:rPr lang="en-US" sz="1700" dirty="0" err="1">
                <a:latin typeface="Adobe Devanagari"/>
              </a:rPr>
              <a:t>doi</a:t>
            </a:r>
            <a:r>
              <a:rPr lang="en-US" sz="1700" dirty="0">
                <a:latin typeface="Adobe Devanagari"/>
              </a:rPr>
              <a:t>: 10.1109/ICDCS54290.2022.9780692.</a:t>
            </a:r>
          </a:p>
          <a:p>
            <a:endParaRPr lang="en-US" sz="1700" dirty="0">
              <a:latin typeface="Adobe Devanagari"/>
            </a:endParaRPr>
          </a:p>
          <a:p>
            <a:r>
              <a:rPr lang="en-US" sz="1700" b="1" dirty="0">
                <a:latin typeface="Adobe Devanagari"/>
              </a:rPr>
              <a:t>[4] </a:t>
            </a:r>
            <a:r>
              <a:rPr lang="en-US" sz="1700" dirty="0">
                <a:latin typeface="Adobe Devanagari"/>
              </a:rPr>
              <a:t>J. -M. </a:t>
            </a:r>
            <a:r>
              <a:rPr lang="en-US" sz="1700" dirty="0" err="1">
                <a:latin typeface="Adobe Devanagari"/>
              </a:rPr>
              <a:t>Syu</a:t>
            </a:r>
            <a:r>
              <a:rPr lang="en-US" sz="1700" dirty="0">
                <a:latin typeface="Adobe Devanagari"/>
              </a:rPr>
              <a:t>, C. -H. Lai, G. -S. Lin and S. -K. Chai, "Psoriasis Detection Based on Deep Neural Network," </a:t>
            </a:r>
            <a:r>
              <a:rPr lang="en-US" sz="1700" i="1" dirty="0">
                <a:latin typeface="Adobe Devanagari"/>
              </a:rPr>
              <a:t>2018 IEEE International Conference on Consumer Electronics-Taiwan (ICCE-TW), Taichung, Taiwan, 2018</a:t>
            </a:r>
            <a:r>
              <a:rPr lang="en-US" sz="1700" dirty="0">
                <a:latin typeface="Adobe Devanagari"/>
              </a:rPr>
              <a:t>, pp. 1-2, </a:t>
            </a:r>
            <a:r>
              <a:rPr lang="en-US" sz="1700" dirty="0" err="1">
                <a:latin typeface="Adobe Devanagari"/>
              </a:rPr>
              <a:t>doi</a:t>
            </a:r>
            <a:r>
              <a:rPr lang="en-US" sz="1700" dirty="0">
                <a:latin typeface="Adobe Devanagari"/>
              </a:rPr>
              <a:t>: 10.1109/ICCE-China.2018.8448609.</a:t>
            </a:r>
          </a:p>
          <a:p>
            <a:endParaRPr lang="en-US" sz="1700" dirty="0">
              <a:latin typeface="Adobe Devanagari"/>
            </a:endParaRPr>
          </a:p>
          <a:p>
            <a:r>
              <a:rPr lang="en-US" sz="1700" dirty="0">
                <a:latin typeface="Adobe Devanagari"/>
              </a:rPr>
              <a:t>[5] A. H. R. S. S. G. Manoharan, S. G. Senanayake, and A. G. A. J. S. Ja</a:t>
            </a:r>
            <a:r>
              <a:rPr lang="en-US" sz="1700" i="1" dirty="0">
                <a:latin typeface="Adobe Devanagari"/>
              </a:rPr>
              <a:t>," International Conference on Advanced Communication Technology (ICACT), </a:t>
            </a:r>
            <a:r>
              <a:rPr lang="en-US" sz="1700" dirty="0" err="1">
                <a:latin typeface="Adobe Devanagari"/>
              </a:rPr>
              <a:t>yarathna</a:t>
            </a:r>
            <a:r>
              <a:rPr lang="en-US" sz="1700" dirty="0">
                <a:latin typeface="Adobe Devanagari"/>
              </a:rPr>
              <a:t>, "Evaluation of psoriasis skin disease classification using convolutional neural </a:t>
            </a:r>
            <a:r>
              <a:rPr lang="en-US" sz="1700" dirty="0" err="1">
                <a:latin typeface="Adobe Devanagari"/>
              </a:rPr>
              <a:t>networkpp</a:t>
            </a:r>
            <a:r>
              <a:rPr lang="en-US" sz="1700" dirty="0">
                <a:latin typeface="Adobe Devanagari"/>
              </a:rPr>
              <a:t>. 355-359, Feb. 2020.</a:t>
            </a:r>
          </a:p>
        </p:txBody>
      </p:sp>
      <p:sp>
        <p:nvSpPr>
          <p:cNvPr id="11" name="Title 4">
            <a:extLst>
              <a:ext uri="{FF2B5EF4-FFF2-40B4-BE49-F238E27FC236}">
                <a16:creationId xmlns:a16="http://schemas.microsoft.com/office/drawing/2014/main" id="{1D52D1B6-CCEF-82BA-B9CA-B96091D419F1}"/>
              </a:ext>
            </a:extLst>
          </p:cNvPr>
          <p:cNvSpPr txBox="1">
            <a:spLocks/>
          </p:cNvSpPr>
          <p:nvPr/>
        </p:nvSpPr>
        <p:spPr>
          <a:xfrm>
            <a:off x="589777" y="381000"/>
            <a:ext cx="11500623" cy="652076"/>
          </a:xfrm>
          <a:prstGeom prst="rect">
            <a:avLst/>
          </a:prstGeom>
        </p:spPr>
        <p:txBody>
          <a:bodyPr vert="horz" lIns="91440" tIns="45720" rIns="91440" bIns="45720" rtlCol="0" anchor="t">
            <a:normAutofit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cap="none" dirty="0"/>
              <a:t>References</a:t>
            </a:r>
            <a:endParaRPr lang="en-US" dirty="0"/>
          </a:p>
        </p:txBody>
      </p:sp>
    </p:spTree>
    <p:extLst>
      <p:ext uri="{BB962C8B-B14F-4D97-AF65-F5344CB8AC3E}">
        <p14:creationId xmlns:p14="http://schemas.microsoft.com/office/powerpoint/2010/main" val="337181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2884-D6C6-CAC6-1608-7598493692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C608F2-DC7D-F0FE-2A0B-027603E4CE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9237BF-3E19-6DFD-EEF7-D68A9806FB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0725" y="-2936676"/>
            <a:ext cx="6330549" cy="12192001"/>
          </a:xfrm>
          <a:prstGeom prst="rect">
            <a:avLst/>
          </a:prstGeom>
          <a:solidFill>
            <a:schemeClr val="lt1">
              <a:hueOff val="0"/>
              <a:satOff val="0"/>
              <a:lumOff val="0"/>
              <a:alpha val="92000"/>
            </a:schemeClr>
          </a:solidFill>
        </p:spPr>
      </p:pic>
      <p:sp>
        <p:nvSpPr>
          <p:cNvPr id="5" name="Title 7">
            <a:extLst>
              <a:ext uri="{FF2B5EF4-FFF2-40B4-BE49-F238E27FC236}">
                <a16:creationId xmlns:a16="http://schemas.microsoft.com/office/drawing/2014/main" id="{E4094EAC-908E-D785-EF43-A553DE6F035C}"/>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Technologies Used</a:t>
            </a:r>
            <a:endParaRPr lang="en-US" dirty="0"/>
          </a:p>
        </p:txBody>
      </p:sp>
      <p:sp>
        <p:nvSpPr>
          <p:cNvPr id="6" name="Rectangle: Rounded Corners 5">
            <a:extLst>
              <a:ext uri="{FF2B5EF4-FFF2-40B4-BE49-F238E27FC236}">
                <a16:creationId xmlns:a16="http://schemas.microsoft.com/office/drawing/2014/main" id="{A84F45A1-7EC3-D087-7D0B-DD873E4319FF}"/>
              </a:ext>
            </a:extLst>
          </p:cNvPr>
          <p:cNvSpPr/>
          <p:nvPr/>
        </p:nvSpPr>
        <p:spPr>
          <a:xfrm>
            <a:off x="6099321" y="1249297"/>
            <a:ext cx="5303046" cy="4777955"/>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latin typeface="Adobe Devanagari"/>
              </a:rPr>
              <a:t>Development Environments</a:t>
            </a:r>
          </a:p>
          <a:p>
            <a:endParaRPr lang="en-US" dirty="0">
              <a:latin typeface="Adobe Devanagari"/>
            </a:endParaRPr>
          </a:p>
          <a:p>
            <a:pPr marL="342900" indent="-342900">
              <a:buFont typeface="Wingdings" panose="05000000000000000000" pitchFamily="2" charset="2"/>
              <a:buChar char="Ø"/>
            </a:pPr>
            <a:r>
              <a:rPr lang="en-US" sz="1800" dirty="0" err="1">
                <a:latin typeface="Adobe Devanagari"/>
              </a:rPr>
              <a:t>Jupyter</a:t>
            </a:r>
            <a:r>
              <a:rPr lang="en-US" sz="1800" dirty="0">
                <a:latin typeface="Adobe Devanagari"/>
              </a:rPr>
              <a:t> Notebooks</a:t>
            </a:r>
          </a:p>
          <a:p>
            <a:pPr marL="342900" indent="-342900">
              <a:buFont typeface="Wingdings" panose="05000000000000000000" pitchFamily="2" charset="2"/>
              <a:buChar char="Ø"/>
            </a:pPr>
            <a:r>
              <a:rPr lang="en-US" sz="1800" dirty="0">
                <a:latin typeface="Adobe Devanagari"/>
              </a:rPr>
              <a:t>Visual Studio Code</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Database</a:t>
            </a:r>
          </a:p>
          <a:p>
            <a:pPr marL="342900" indent="-342900">
              <a:buFont typeface="Wingdings" panose="05000000000000000000" pitchFamily="2" charset="2"/>
              <a:buChar char="Ø"/>
            </a:pPr>
            <a:r>
              <a:rPr lang="en-US" dirty="0">
                <a:latin typeface="Adobe Devanagari"/>
              </a:rPr>
              <a:t>PostgreSQL</a:t>
            </a:r>
          </a:p>
          <a:p>
            <a:endParaRPr lang="en-US" sz="1800" dirty="0">
              <a:latin typeface="Adobe Devanagari"/>
            </a:endParaRPr>
          </a:p>
          <a:p>
            <a:r>
              <a:rPr lang="en-US" sz="1800" b="1" dirty="0">
                <a:latin typeface="Adobe Devanagari"/>
              </a:rPr>
              <a:t>Web Frameworks</a:t>
            </a:r>
          </a:p>
          <a:p>
            <a:pPr marL="342900" indent="-342900">
              <a:buFont typeface="Wingdings" panose="05000000000000000000" pitchFamily="2" charset="2"/>
              <a:buChar char="Ø"/>
            </a:pPr>
            <a:r>
              <a:rPr lang="en-US" sz="1800" dirty="0">
                <a:latin typeface="Adobe Devanagari"/>
              </a:rPr>
              <a:t>Flask</a:t>
            </a:r>
          </a:p>
          <a:p>
            <a:pPr marL="342900" indent="-342900">
              <a:buFont typeface="Wingdings" panose="05000000000000000000" pitchFamily="2" charset="2"/>
              <a:buChar char="Ø"/>
            </a:pPr>
            <a:r>
              <a:rPr lang="en-US" sz="1800" dirty="0">
                <a:latin typeface="Adobe Devanagari"/>
              </a:rPr>
              <a:t>next </a:t>
            </a:r>
            <a:r>
              <a:rPr lang="en-US" sz="1800" dirty="0" err="1">
                <a:latin typeface="Adobe Devanagari"/>
              </a:rPr>
              <a:t>js</a:t>
            </a:r>
            <a:r>
              <a:rPr lang="en-US" sz="1800" dirty="0">
                <a:latin typeface="Adobe Devanagari"/>
              </a:rPr>
              <a:t> </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Version Control and Collaboration Tools</a:t>
            </a:r>
          </a:p>
          <a:p>
            <a:pPr marL="342900" indent="-342900">
              <a:buFont typeface="Wingdings" panose="05000000000000000000" pitchFamily="2" charset="2"/>
              <a:buChar char="Ø"/>
            </a:pPr>
            <a:r>
              <a:rPr lang="en-US" sz="1800" dirty="0">
                <a:latin typeface="Adobe Devanagari"/>
              </a:rPr>
              <a:t>GitHub</a:t>
            </a:r>
          </a:p>
        </p:txBody>
      </p:sp>
      <p:sp>
        <p:nvSpPr>
          <p:cNvPr id="7" name="Rectangle: Rounded Corners 6">
            <a:extLst>
              <a:ext uri="{FF2B5EF4-FFF2-40B4-BE49-F238E27FC236}">
                <a16:creationId xmlns:a16="http://schemas.microsoft.com/office/drawing/2014/main" id="{378451A8-067A-B254-3D4D-1A24240C0CA6}"/>
              </a:ext>
            </a:extLst>
          </p:cNvPr>
          <p:cNvSpPr/>
          <p:nvPr/>
        </p:nvSpPr>
        <p:spPr>
          <a:xfrm>
            <a:off x="428142" y="1222940"/>
            <a:ext cx="5303046" cy="4769307"/>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416D62-4BD1-A244-A41A-FCED19FE0940}"/>
              </a:ext>
            </a:extLst>
          </p:cNvPr>
          <p:cNvSpPr txBox="1"/>
          <p:nvPr/>
        </p:nvSpPr>
        <p:spPr>
          <a:xfrm>
            <a:off x="842963" y="1374776"/>
            <a:ext cx="5253037" cy="4093428"/>
          </a:xfrm>
          <a:prstGeom prst="rect">
            <a:avLst/>
          </a:prstGeom>
          <a:noFill/>
        </p:spPr>
        <p:txBody>
          <a:bodyPr wrap="square" rtlCol="0">
            <a:spAutoFit/>
          </a:bodyPr>
          <a:lstStyle/>
          <a:p>
            <a:r>
              <a:rPr lang="en-US" sz="2000" b="1" dirty="0">
                <a:solidFill>
                  <a:srgbClr val="641800"/>
                </a:solidFill>
                <a:latin typeface="Adobe Devanagari"/>
              </a:rPr>
              <a:t>Deep Learning Frameworks</a:t>
            </a:r>
            <a:endParaRPr lang="en-US" dirty="0">
              <a:solidFill>
                <a:srgbClr val="641800"/>
              </a:solidFill>
              <a:latin typeface="Adobe Devanagari"/>
            </a:endParaRPr>
          </a:p>
          <a:p>
            <a:pPr marL="342900" indent="-342900">
              <a:buFont typeface="Wingdings" panose="05000000000000000000" pitchFamily="2" charset="2"/>
              <a:buChar char="Ø"/>
            </a:pPr>
            <a:r>
              <a:rPr lang="en-US" sz="2000" dirty="0">
                <a:solidFill>
                  <a:srgbClr val="641800"/>
                </a:solidFill>
                <a:latin typeface="Adobe Devanagari"/>
              </a:rPr>
              <a:t>TensorFlow</a:t>
            </a:r>
          </a:p>
          <a:p>
            <a:pPr marL="342900" indent="-342900">
              <a:buFont typeface="Wingdings" panose="05000000000000000000" pitchFamily="2" charset="2"/>
              <a:buChar char="Ø"/>
            </a:pPr>
            <a:r>
              <a:rPr lang="en-US" sz="2000" dirty="0">
                <a:solidFill>
                  <a:srgbClr val="641800"/>
                </a:solidFill>
                <a:latin typeface="Adobe Devanagari"/>
              </a:rPr>
              <a:t>Mask R-CNN</a:t>
            </a:r>
            <a:endParaRPr lang="en-US" sz="2000" b="1" dirty="0">
              <a:solidFill>
                <a:srgbClr val="641800"/>
              </a:solidFill>
              <a:latin typeface="Adobe Devanagari"/>
            </a:endParaRPr>
          </a:p>
          <a:p>
            <a:r>
              <a:rPr lang="en-US" sz="2000" b="1" dirty="0">
                <a:solidFill>
                  <a:srgbClr val="641800"/>
                </a:solidFill>
                <a:latin typeface="Adobe Devanagari"/>
              </a:rPr>
              <a:t>Machine Learning Libraries                   </a:t>
            </a:r>
          </a:p>
          <a:p>
            <a:pPr marL="342900" indent="-342900">
              <a:buFont typeface="Wingdings" panose="05000000000000000000" pitchFamily="2" charset="2"/>
              <a:buChar char="Ø"/>
            </a:pPr>
            <a:r>
              <a:rPr lang="en-US" sz="2000" dirty="0">
                <a:solidFill>
                  <a:srgbClr val="641800"/>
                </a:solidFill>
                <a:latin typeface="Adobe Devanagari"/>
              </a:rPr>
              <a:t>scikit-learn</a:t>
            </a:r>
          </a:p>
          <a:p>
            <a:pPr marL="342900" indent="-342900">
              <a:buFont typeface="Wingdings" panose="05000000000000000000" pitchFamily="2" charset="2"/>
              <a:buChar char="Ø"/>
            </a:pPr>
            <a:r>
              <a:rPr lang="en-US" sz="2000" dirty="0" err="1">
                <a:solidFill>
                  <a:srgbClr val="641800"/>
                </a:solidFill>
                <a:latin typeface="Adobe Devanagari"/>
              </a:rPr>
              <a:t>AutoKeras</a:t>
            </a:r>
            <a:endParaRPr lang="en-US" sz="2000" dirty="0">
              <a:solidFill>
                <a:srgbClr val="641800"/>
              </a:solidFill>
              <a:latin typeface="Adobe Devanagari"/>
            </a:endParaRPr>
          </a:p>
          <a:p>
            <a:r>
              <a:rPr lang="en-US" sz="2000" b="1" dirty="0">
                <a:solidFill>
                  <a:srgbClr val="641800"/>
                </a:solidFill>
                <a:latin typeface="Adobe Devanagari"/>
              </a:rPr>
              <a:t>Programming Languages</a:t>
            </a:r>
          </a:p>
          <a:p>
            <a:pPr marL="342900" indent="-342900">
              <a:buFont typeface="Wingdings" panose="05000000000000000000" pitchFamily="2" charset="2"/>
              <a:buChar char="Ø"/>
            </a:pPr>
            <a:r>
              <a:rPr lang="en-US" sz="2000" dirty="0">
                <a:solidFill>
                  <a:srgbClr val="641800"/>
                </a:solidFill>
                <a:latin typeface="Adobe Devanagari"/>
              </a:rPr>
              <a:t>Python</a:t>
            </a:r>
          </a:p>
          <a:p>
            <a:r>
              <a:rPr lang="en-US" sz="2000" b="1" dirty="0">
                <a:solidFill>
                  <a:srgbClr val="641800"/>
                </a:solidFill>
                <a:latin typeface="Adobe Devanagari"/>
              </a:rPr>
              <a:t>Data Augmentation and Preprocessing Tools</a:t>
            </a:r>
          </a:p>
          <a:p>
            <a:pPr marL="342900" indent="-342900">
              <a:buFont typeface="Wingdings" panose="05000000000000000000" pitchFamily="2" charset="2"/>
              <a:buChar char="Ø"/>
            </a:pPr>
            <a:r>
              <a:rPr lang="en-US" sz="2000" dirty="0">
                <a:solidFill>
                  <a:srgbClr val="641800"/>
                </a:solidFill>
                <a:latin typeface="Adobe Devanagari"/>
              </a:rPr>
              <a:t>OpenCV</a:t>
            </a:r>
          </a:p>
          <a:p>
            <a:pPr marL="342900" indent="-342900">
              <a:buFont typeface="Wingdings" panose="05000000000000000000" pitchFamily="2" charset="2"/>
              <a:buChar char="Ø"/>
            </a:pPr>
            <a:r>
              <a:rPr lang="en-US" sz="2000" dirty="0">
                <a:solidFill>
                  <a:srgbClr val="641800"/>
                </a:solidFill>
                <a:latin typeface="Adobe Devanagari"/>
              </a:rPr>
              <a:t>Pandas</a:t>
            </a:r>
          </a:p>
          <a:p>
            <a:pPr marL="342900" indent="-342900">
              <a:buFont typeface="Wingdings" panose="05000000000000000000" pitchFamily="2" charset="2"/>
              <a:buChar char="Ø"/>
            </a:pPr>
            <a:r>
              <a:rPr lang="en-US" sz="2000" dirty="0">
                <a:solidFill>
                  <a:srgbClr val="641800"/>
                </a:solidFill>
                <a:latin typeface="Adobe Devanagari"/>
              </a:rPr>
              <a:t>Matplotlib</a:t>
            </a:r>
          </a:p>
          <a:p>
            <a:pPr marL="342900" indent="-342900">
              <a:buFont typeface="Wingdings" panose="05000000000000000000" pitchFamily="2" charset="2"/>
              <a:buChar char="Ø"/>
            </a:pPr>
            <a:endParaRPr lang="en-US" sz="2000" dirty="0">
              <a:solidFill>
                <a:schemeClr val="bg1"/>
              </a:solidFill>
              <a:latin typeface="Adobe Devanagari"/>
            </a:endParaRPr>
          </a:p>
        </p:txBody>
      </p:sp>
      <p:pic>
        <p:nvPicPr>
          <p:cNvPr id="9" name="Picture 8" descr="A logo with a letter&#10;&#10;Description automatically generated with medium confidence">
            <a:extLst>
              <a:ext uri="{FF2B5EF4-FFF2-40B4-BE49-F238E27FC236}">
                <a16:creationId xmlns:a16="http://schemas.microsoft.com/office/drawing/2014/main" id="{05A3ADC3-F00A-3DDB-9868-61DCFBF02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262" y="1439863"/>
            <a:ext cx="998537" cy="998537"/>
          </a:xfrm>
          <a:prstGeom prst="rect">
            <a:avLst/>
          </a:prstGeom>
          <a:ln>
            <a:noFill/>
          </a:ln>
          <a:effectLst>
            <a:softEdge rad="112500"/>
          </a:effectLst>
        </p:spPr>
      </p:pic>
      <p:pic>
        <p:nvPicPr>
          <p:cNvPr id="10" name="Picture 9" descr="A red text on a white background&#10;&#10;Description automatically generated">
            <a:extLst>
              <a:ext uri="{FF2B5EF4-FFF2-40B4-BE49-F238E27FC236}">
                <a16:creationId xmlns:a16="http://schemas.microsoft.com/office/drawing/2014/main" id="{E5135679-555B-BA73-6F3F-6629A27DA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905" y="2590236"/>
            <a:ext cx="1808330" cy="904165"/>
          </a:xfrm>
          <a:prstGeom prst="rect">
            <a:avLst/>
          </a:prstGeom>
          <a:ln>
            <a:noFill/>
          </a:ln>
          <a:effectLst>
            <a:softEdge rad="112500"/>
          </a:effectLst>
        </p:spPr>
      </p:pic>
      <p:pic>
        <p:nvPicPr>
          <p:cNvPr id="11" name="Picture 10" descr="A blue and yellow snake logo&#10;&#10;Description automatically generated">
            <a:extLst>
              <a:ext uri="{FF2B5EF4-FFF2-40B4-BE49-F238E27FC236}">
                <a16:creationId xmlns:a16="http://schemas.microsoft.com/office/drawing/2014/main" id="{0405746F-8314-DF34-6A5F-C84D4CEE6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4367992"/>
            <a:ext cx="1317699" cy="1317699"/>
          </a:xfrm>
          <a:prstGeom prst="rect">
            <a:avLst/>
          </a:prstGeom>
          <a:ln>
            <a:noFill/>
          </a:ln>
          <a:effectLst>
            <a:softEdge rad="112500"/>
          </a:effectLst>
        </p:spPr>
      </p:pic>
      <p:pic>
        <p:nvPicPr>
          <p:cNvPr id="13" name="Picture 12" descr="A blue logo with a cross&#10;&#10;Description automatically generated">
            <a:extLst>
              <a:ext uri="{FF2B5EF4-FFF2-40B4-BE49-F238E27FC236}">
                <a16:creationId xmlns:a16="http://schemas.microsoft.com/office/drawing/2014/main" id="{D8317157-A99B-7D5D-57FF-8BE964399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5000" y="3404557"/>
            <a:ext cx="1278229" cy="127822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65E6032F-7C8D-29D0-F2AA-49E503DA5FB3}"/>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pic>
        <p:nvPicPr>
          <p:cNvPr id="15" name="Picture 14">
            <a:extLst>
              <a:ext uri="{FF2B5EF4-FFF2-40B4-BE49-F238E27FC236}">
                <a16:creationId xmlns:a16="http://schemas.microsoft.com/office/drawing/2014/main" id="{4D110608-348F-4366-BE83-6FB0DB9A43E0}"/>
              </a:ext>
            </a:extLst>
          </p:cNvPr>
          <p:cNvPicPr>
            <a:picLocks noChangeAspect="1"/>
          </p:cNvPicPr>
          <p:nvPr/>
        </p:nvPicPr>
        <p:blipFill>
          <a:blip r:embed="rId7"/>
          <a:stretch>
            <a:fillRect/>
          </a:stretch>
        </p:blipFill>
        <p:spPr>
          <a:xfrm>
            <a:off x="9400373" y="1617371"/>
            <a:ext cx="1626547" cy="1488117"/>
          </a:xfrm>
          <a:prstGeom prst="rect">
            <a:avLst/>
          </a:prstGeom>
        </p:spPr>
      </p:pic>
    </p:spTree>
    <p:extLst>
      <p:ext uri="{BB962C8B-B14F-4D97-AF65-F5344CB8AC3E}">
        <p14:creationId xmlns:p14="http://schemas.microsoft.com/office/powerpoint/2010/main" val="2909039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10588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Contribution to the Domain / Commercialization</a:t>
            </a:r>
          </a:p>
        </p:txBody>
      </p:sp>
      <p:sp>
        <p:nvSpPr>
          <p:cNvPr id="2" name="Rectangle: Folded Corner 1">
            <a:extLst>
              <a:ext uri="{FF2B5EF4-FFF2-40B4-BE49-F238E27FC236}">
                <a16:creationId xmlns:a16="http://schemas.microsoft.com/office/drawing/2014/main" id="{FFD683E9-06AE-8963-518A-C606AF448924}"/>
              </a:ext>
            </a:extLst>
          </p:cNvPr>
          <p:cNvSpPr/>
          <p:nvPr/>
        </p:nvSpPr>
        <p:spPr>
          <a:xfrm>
            <a:off x="1600200" y="1295401"/>
            <a:ext cx="9448800" cy="4572000"/>
          </a:xfrm>
          <a:prstGeom prst="foldedCorner">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endParaRPr lang="en-US" sz="2400" dirty="0">
              <a:latin typeface="Adobe Devanagari"/>
            </a:endParaRPr>
          </a:p>
          <a:p>
            <a:pPr marL="742950" lvl="1" indent="-285750">
              <a:lnSpc>
                <a:spcPct val="150000"/>
              </a:lnSpc>
              <a:buFont typeface="Wingdings" panose="05000000000000000000" pitchFamily="2" charset="2"/>
              <a:buChar char="Ø"/>
            </a:pPr>
            <a:r>
              <a:rPr lang="en-US" sz="2400" dirty="0">
                <a:latin typeface="Adobe Devanagari"/>
              </a:rPr>
              <a:t>Enhanced Diagnostic Precision and Consistency</a:t>
            </a:r>
          </a:p>
          <a:p>
            <a:pPr marL="742950" lvl="1" indent="-285750">
              <a:lnSpc>
                <a:spcPct val="150000"/>
              </a:lnSpc>
              <a:buFont typeface="Wingdings" panose="05000000000000000000" pitchFamily="2" charset="2"/>
              <a:buChar char="Ø"/>
            </a:pPr>
            <a:r>
              <a:rPr lang="en-US" sz="2400" dirty="0">
                <a:latin typeface="Adobe Devanagari"/>
              </a:rPr>
              <a:t>Automated Image Analysis </a:t>
            </a:r>
          </a:p>
          <a:p>
            <a:pPr marL="742950" lvl="1" indent="-285750">
              <a:lnSpc>
                <a:spcPct val="150000"/>
              </a:lnSpc>
              <a:buFont typeface="Wingdings" panose="05000000000000000000" pitchFamily="2" charset="2"/>
              <a:buChar char="Ø"/>
            </a:pPr>
            <a:r>
              <a:rPr lang="en-US" sz="2400" dirty="0">
                <a:latin typeface="Adobe Devanagari"/>
              </a:rPr>
              <a:t>Enhanced Patient Monitoring and Progress Tracking</a:t>
            </a:r>
          </a:p>
          <a:p>
            <a:pPr marL="742950" lvl="1" indent="-285750">
              <a:lnSpc>
                <a:spcPct val="150000"/>
              </a:lnSpc>
              <a:buFont typeface="Wingdings" panose="05000000000000000000" pitchFamily="2" charset="2"/>
              <a:buChar char="Ø"/>
            </a:pPr>
            <a:r>
              <a:rPr lang="en-US" sz="2400" dirty="0">
                <a:latin typeface="Adobe Devanagari"/>
              </a:rPr>
              <a:t>Standardized Severity Assessment Tools</a:t>
            </a:r>
          </a:p>
          <a:p>
            <a:pPr marL="742950" lvl="1" indent="-285750">
              <a:lnSpc>
                <a:spcPct val="150000"/>
              </a:lnSpc>
              <a:buFont typeface="Wingdings" panose="05000000000000000000" pitchFamily="2" charset="2"/>
              <a:buChar char="Ø"/>
            </a:pPr>
            <a:r>
              <a:rPr lang="en-US" sz="2400" dirty="0">
                <a:latin typeface="Adobe Devanagari"/>
              </a:rPr>
              <a:t>Software improvements which are helping to overcome device-related improvements.</a:t>
            </a:r>
          </a:p>
        </p:txBody>
      </p:sp>
      <p:sp>
        <p:nvSpPr>
          <p:cNvPr id="3" name="Rectangle 2">
            <a:extLst>
              <a:ext uri="{FF2B5EF4-FFF2-40B4-BE49-F238E27FC236}">
                <a16:creationId xmlns:a16="http://schemas.microsoft.com/office/drawing/2014/main" id="{C9BC9C72-50D0-4631-229C-AF8FDDDEE781}"/>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56010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TextBox 2">
            <a:extLst>
              <a:ext uri="{FF2B5EF4-FFF2-40B4-BE49-F238E27FC236}">
                <a16:creationId xmlns:a16="http://schemas.microsoft.com/office/drawing/2014/main" id="{EC9E4750-40DE-CA20-DDE4-652D6A7DA6F1}"/>
              </a:ext>
            </a:extLst>
          </p:cNvPr>
          <p:cNvSpPr txBox="1"/>
          <p:nvPr/>
        </p:nvSpPr>
        <p:spPr>
          <a:xfrm>
            <a:off x="2743200" y="2286000"/>
            <a:ext cx="6705600" cy="1107996"/>
          </a:xfrm>
          <a:prstGeom prst="rect">
            <a:avLst/>
          </a:prstGeom>
          <a:noFill/>
        </p:spPr>
        <p:txBody>
          <a:bodyPr wrap="square" rtlCol="0">
            <a:spAutoFit/>
          </a:bodyPr>
          <a:lstStyle/>
          <a:p>
            <a:pPr algn="ctr"/>
            <a:r>
              <a:rPr lang="en-US" sz="6600" b="1" dirty="0">
                <a:solidFill>
                  <a:srgbClr val="641800"/>
                </a:solidFill>
                <a:latin typeface="Adobe Devanagari"/>
              </a:rPr>
              <a:t>THANK YOU</a:t>
            </a:r>
          </a:p>
        </p:txBody>
      </p:sp>
      <p:sp>
        <p:nvSpPr>
          <p:cNvPr id="2" name="Rectangle 1">
            <a:extLst>
              <a:ext uri="{FF2B5EF4-FFF2-40B4-BE49-F238E27FC236}">
                <a16:creationId xmlns:a16="http://schemas.microsoft.com/office/drawing/2014/main" id="{71FD840F-1214-9D25-21BE-62878746343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9228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2889-19D5-9630-FF80-00D42D459C2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006F81-AFC9-E7C0-AE82-B49CB545DF3E}"/>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BF23F57-54BE-3C69-FD45-130491BBD71E}"/>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F1ECE26-DFB0-54B8-02B3-2C01C8AD1F36}"/>
              </a:ext>
            </a:extLst>
          </p:cNvPr>
          <p:cNvSpPr/>
          <p:nvPr/>
        </p:nvSpPr>
        <p:spPr>
          <a:xfrm>
            <a:off x="6588759" y="1877446"/>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4</a:t>
            </a:r>
          </a:p>
        </p:txBody>
      </p:sp>
      <p:sp>
        <p:nvSpPr>
          <p:cNvPr id="6" name="Flowchart: Connector 5">
            <a:extLst>
              <a:ext uri="{FF2B5EF4-FFF2-40B4-BE49-F238E27FC236}">
                <a16:creationId xmlns:a16="http://schemas.microsoft.com/office/drawing/2014/main" id="{D3AD80A8-9D2A-CEC0-5F66-2B9CBB50D7FD}"/>
              </a:ext>
            </a:extLst>
          </p:cNvPr>
          <p:cNvSpPr/>
          <p:nvPr/>
        </p:nvSpPr>
        <p:spPr>
          <a:xfrm>
            <a:off x="8930957" y="5105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9ED85744-D93A-7FB4-E00F-C5CFD668379E}"/>
              </a:ext>
            </a:extLst>
          </p:cNvPr>
          <p:cNvSpPr/>
          <p:nvPr/>
        </p:nvSpPr>
        <p:spPr>
          <a:xfrm>
            <a:off x="7787957" y="453883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A7065972-6CE0-B4D0-384D-49E565ED59B8}"/>
              </a:ext>
            </a:extLst>
          </p:cNvPr>
          <p:cNvSpPr/>
          <p:nvPr/>
        </p:nvSpPr>
        <p:spPr>
          <a:xfrm>
            <a:off x="7160259" y="3457498"/>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1464DB8E-B4F8-CF7C-FF15-33BCA9D64AD7}"/>
              </a:ext>
            </a:extLst>
          </p:cNvPr>
          <p:cNvSpPr/>
          <p:nvPr/>
        </p:nvSpPr>
        <p:spPr>
          <a:xfrm>
            <a:off x="7922259" y="98384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85FE1693-1950-6ABD-60AA-E95A0F4344A4}"/>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100295E9-E6ED-4E9A-BD91-810C7E726A8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F3F8A2-BB12-255A-00E5-D2BC5DEC6D4C}"/>
              </a:ext>
            </a:extLst>
          </p:cNvPr>
          <p:cNvSpPr txBox="1"/>
          <p:nvPr/>
        </p:nvSpPr>
        <p:spPr>
          <a:xfrm>
            <a:off x="849895" y="2189288"/>
            <a:ext cx="4038599" cy="2677656"/>
          </a:xfrm>
          <a:prstGeom prst="rect">
            <a:avLst/>
          </a:prstGeom>
          <a:noFill/>
        </p:spPr>
        <p:txBody>
          <a:bodyPr wrap="square" rtlCol="0">
            <a:spAutoFit/>
          </a:bodyPr>
          <a:lstStyle/>
          <a:p>
            <a:r>
              <a:rPr lang="en-US" sz="2800" dirty="0">
                <a:solidFill>
                  <a:schemeClr val="bg1"/>
                </a:solidFill>
                <a:latin typeface="Adobe Devanagari"/>
              </a:rPr>
              <a:t>Develop an Advanced System for Accurate Detection and Severity Assessment of Eczema Using Image Processing Techniques.</a:t>
            </a:r>
          </a:p>
        </p:txBody>
      </p:sp>
      <p:pic>
        <p:nvPicPr>
          <p:cNvPr id="13" name="Picture 12">
            <a:extLst>
              <a:ext uri="{FF2B5EF4-FFF2-40B4-BE49-F238E27FC236}">
                <a16:creationId xmlns:a16="http://schemas.microsoft.com/office/drawing/2014/main" id="{665EE3D1-0EB4-72A3-17A4-F2D1A62228D7}"/>
              </a:ext>
            </a:extLst>
          </p:cNvPr>
          <p:cNvPicPr>
            <a:picLocks noChangeAspect="1"/>
          </p:cNvPicPr>
          <p:nvPr/>
        </p:nvPicPr>
        <p:blipFill>
          <a:blip r:embed="rId3" cstate="print">
            <a:extLst>
              <a:ext uri="{28A0092B-C50C-407E-A947-70E740481C1C}">
                <a14:useLocalDpi xmlns:a14="http://schemas.microsoft.com/office/drawing/2010/main" val="0"/>
              </a:ext>
            </a:extLst>
          </a:blip>
          <a:srcRect l="6523" r="6523"/>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2438670-250A-DF74-5FEA-2170BD813BE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48309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FFC4-FD36-C895-63DC-5E67BD2F6F2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FC570D3-AE96-8738-33C3-66517832C6A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D9A9318B-C64C-F540-4351-404D7B88A2D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3049A5DD-51E1-E6CA-1966-31FB054021D4}"/>
              </a:ext>
            </a:extLst>
          </p:cNvPr>
          <p:cNvSpPr/>
          <p:nvPr/>
        </p:nvSpPr>
        <p:spPr>
          <a:xfrm>
            <a:off x="7124700" y="124705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5</a:t>
            </a:r>
          </a:p>
        </p:txBody>
      </p:sp>
      <p:sp>
        <p:nvSpPr>
          <p:cNvPr id="6" name="Flowchart: Connector 5">
            <a:extLst>
              <a:ext uri="{FF2B5EF4-FFF2-40B4-BE49-F238E27FC236}">
                <a16:creationId xmlns:a16="http://schemas.microsoft.com/office/drawing/2014/main" id="{838241E7-7134-A109-08E2-FB75FB6979F7}"/>
              </a:ext>
            </a:extLst>
          </p:cNvPr>
          <p:cNvSpPr/>
          <p:nvPr/>
        </p:nvSpPr>
        <p:spPr>
          <a:xfrm>
            <a:off x="9311957" y="50292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B17529DC-3A96-3B38-13BF-B38D641D22A5}"/>
              </a:ext>
            </a:extLst>
          </p:cNvPr>
          <p:cNvSpPr/>
          <p:nvPr/>
        </p:nvSpPr>
        <p:spPr>
          <a:xfrm>
            <a:off x="8135090" y="4655615"/>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54B5D65A-73F6-231D-BEA2-C81820631C5A}"/>
              </a:ext>
            </a:extLst>
          </p:cNvPr>
          <p:cNvSpPr/>
          <p:nvPr/>
        </p:nvSpPr>
        <p:spPr>
          <a:xfrm>
            <a:off x="7315200" y="3806501"/>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67497CB2-DDB4-E736-C84C-1EF1FD56FE12}"/>
              </a:ext>
            </a:extLst>
          </p:cNvPr>
          <p:cNvSpPr/>
          <p:nvPr/>
        </p:nvSpPr>
        <p:spPr>
          <a:xfrm>
            <a:off x="7016751" y="2697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10" name="TextBox 9">
            <a:extLst>
              <a:ext uri="{FF2B5EF4-FFF2-40B4-BE49-F238E27FC236}">
                <a16:creationId xmlns:a16="http://schemas.microsoft.com/office/drawing/2014/main" id="{D341C69C-5572-44F6-74D1-0B09DB3B2A29}"/>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90ADB2E1-3AB0-1235-244F-1C9BA3B3EBD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8C8A2E-9314-8135-27EB-97E492C038DD}"/>
              </a:ext>
            </a:extLst>
          </p:cNvPr>
          <p:cNvSpPr txBox="1"/>
          <p:nvPr/>
        </p:nvSpPr>
        <p:spPr>
          <a:xfrm>
            <a:off x="834658" y="2408846"/>
            <a:ext cx="4038599" cy="2246769"/>
          </a:xfrm>
          <a:prstGeom prst="rect">
            <a:avLst/>
          </a:prstGeom>
          <a:noFill/>
        </p:spPr>
        <p:txBody>
          <a:bodyPr wrap="square" rtlCol="0">
            <a:spAutoFit/>
          </a:bodyPr>
          <a:lstStyle/>
          <a:p>
            <a:r>
              <a:rPr lang="en-US" sz="2800" dirty="0">
                <a:solidFill>
                  <a:schemeClr val="bg1"/>
                </a:solidFill>
                <a:latin typeface="Adobe Devanagari"/>
              </a:rPr>
              <a:t>Apply Machine Learning and Computer Vision to Detect Psoriasis and Assess Its Severity from Images.</a:t>
            </a:r>
          </a:p>
        </p:txBody>
      </p:sp>
      <p:pic>
        <p:nvPicPr>
          <p:cNvPr id="13" name="Picture 12">
            <a:extLst>
              <a:ext uri="{FF2B5EF4-FFF2-40B4-BE49-F238E27FC236}">
                <a16:creationId xmlns:a16="http://schemas.microsoft.com/office/drawing/2014/main" id="{B1FAA3CC-B30A-63E5-E9E6-ED2242D5D4B7}"/>
              </a:ext>
            </a:extLst>
          </p:cNvPr>
          <p:cNvPicPr>
            <a:picLocks noChangeAspect="1"/>
          </p:cNvPicPr>
          <p:nvPr/>
        </p:nvPicPr>
        <p:blipFill>
          <a:blip r:embed="rId3">
            <a:extLst>
              <a:ext uri="{28A0092B-C50C-407E-A947-70E740481C1C}">
                <a14:useLocalDpi xmlns:a14="http://schemas.microsoft.com/office/drawing/2010/main" val="0"/>
              </a:ext>
            </a:extLst>
          </a:blip>
          <a:srcRect t="6265" b="6265"/>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08525359-8170-05CE-7A49-739789470C3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9983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rot="5400000" flipV="1">
            <a:off x="-1143000" y="2705100"/>
            <a:ext cx="4038600" cy="1447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Gannt Chart</a:t>
            </a:r>
          </a:p>
        </p:txBody>
      </p:sp>
      <p:pic>
        <p:nvPicPr>
          <p:cNvPr id="3" name="Picture 2" descr="A screenshot of a computer&#10;&#10;Description automatically generated">
            <a:extLst>
              <a:ext uri="{FF2B5EF4-FFF2-40B4-BE49-F238E27FC236}">
                <a16:creationId xmlns:a16="http://schemas.microsoft.com/office/drawing/2014/main" id="{3FE431F4-4D95-DBA4-5E9D-C827C7CE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37"/>
            <a:ext cx="9753600" cy="6248837"/>
          </a:xfrm>
          <a:prstGeom prst="rect">
            <a:avLst/>
          </a:prstGeom>
        </p:spPr>
      </p:pic>
      <p:sp>
        <p:nvSpPr>
          <p:cNvPr id="2" name="Rectangle 1">
            <a:extLst>
              <a:ext uri="{FF2B5EF4-FFF2-40B4-BE49-F238E27FC236}">
                <a16:creationId xmlns:a16="http://schemas.microsoft.com/office/drawing/2014/main" id="{BBA9BA4B-8CF7-18FF-F94A-30E2433DE6AB}"/>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0642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9E96-FBB9-1DFE-56D9-13D2E50CFF2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EF23E41-4293-C310-4617-2E4B0F869DF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8BB2448-BD2E-01A1-4152-E91549530DF2}"/>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6" name="Text Placeholder 5">
            <a:extLst>
              <a:ext uri="{FF2B5EF4-FFF2-40B4-BE49-F238E27FC236}">
                <a16:creationId xmlns:a16="http://schemas.microsoft.com/office/drawing/2014/main" id="{0E0ABAEF-1380-32AA-2F0F-A751B19BC895}"/>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7" name="Rectangle 6">
            <a:extLst>
              <a:ext uri="{FF2B5EF4-FFF2-40B4-BE49-F238E27FC236}">
                <a16:creationId xmlns:a16="http://schemas.microsoft.com/office/drawing/2014/main" id="{1D81AB12-F86F-3ACC-1D73-5E58759BD8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142651F0-A2A6-BDBE-A75E-6C49868F4F28}"/>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9" name="TextBox 8">
            <a:extLst>
              <a:ext uri="{FF2B5EF4-FFF2-40B4-BE49-F238E27FC236}">
                <a16:creationId xmlns:a16="http://schemas.microsoft.com/office/drawing/2014/main" id="{2B815219-6267-D2F5-425C-BDE78DC52674}"/>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Automated Advanced Acne Lesion </a:t>
            </a:r>
          </a:p>
          <a:p>
            <a:r>
              <a:rPr lang="en-US" sz="4000" b="1" dirty="0">
                <a:solidFill>
                  <a:srgbClr val="641800"/>
                </a:solidFill>
                <a:latin typeface="Adobe Devanagari"/>
              </a:rPr>
              <a:t>Analysis and Monitoring with Artificial Intelligence.</a:t>
            </a:r>
          </a:p>
        </p:txBody>
      </p:sp>
      <p:sp>
        <p:nvSpPr>
          <p:cNvPr id="10" name="Arrow: Pentagon 9">
            <a:extLst>
              <a:ext uri="{FF2B5EF4-FFF2-40B4-BE49-F238E27FC236}">
                <a16:creationId xmlns:a16="http://schemas.microsoft.com/office/drawing/2014/main" id="{46358183-F07D-1FEA-88CC-2CCACC2C1B46}"/>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1</a:t>
            </a:r>
          </a:p>
        </p:txBody>
      </p:sp>
      <p:pic>
        <p:nvPicPr>
          <p:cNvPr id="11" name="Picture 10" descr="A person in a red shirt&#10;&#10;Description automatically generated">
            <a:extLst>
              <a:ext uri="{FF2B5EF4-FFF2-40B4-BE49-F238E27FC236}">
                <a16:creationId xmlns:a16="http://schemas.microsoft.com/office/drawing/2014/main" id="{64A3E80F-0AAC-FD49-9AF8-8EA8948AF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318" y="33759"/>
            <a:ext cx="1752031" cy="2252611"/>
          </a:xfrm>
          <a:prstGeom prst="rect">
            <a:avLst/>
          </a:prstGeom>
        </p:spPr>
      </p:pic>
      <p:sp>
        <p:nvSpPr>
          <p:cNvPr id="12" name="Title 4">
            <a:extLst>
              <a:ext uri="{FF2B5EF4-FFF2-40B4-BE49-F238E27FC236}">
                <a16:creationId xmlns:a16="http://schemas.microsoft.com/office/drawing/2014/main" id="{DAC697EA-8452-1A30-627E-D918CBE5099B}"/>
              </a:ext>
            </a:extLst>
          </p:cNvPr>
          <p:cNvSpPr txBox="1">
            <a:spLocks/>
          </p:cNvSpPr>
          <p:nvPr/>
        </p:nvSpPr>
        <p:spPr>
          <a:xfrm>
            <a:off x="-1828800" y="4291510"/>
            <a:ext cx="10363200" cy="1062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IT21176456 | Gimmana M.R.M</a:t>
            </a:r>
          </a:p>
        </p:txBody>
      </p:sp>
    </p:spTree>
    <p:extLst>
      <p:ext uri="{BB962C8B-B14F-4D97-AF65-F5344CB8AC3E}">
        <p14:creationId xmlns:p14="http://schemas.microsoft.com/office/powerpoint/2010/main" val="6754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7959-FD0F-016D-E9BA-63E8FE139F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6FFC4-DDF6-58AB-AEB8-89D5CCAF0B00}"/>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4D6A1F2E-CC61-A65C-EBFD-4E46B3FAB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0D102053-EE39-5A74-F42B-34E2EACBB470}"/>
              </a:ext>
            </a:extLst>
          </p:cNvPr>
          <p:cNvSpPr txBox="1"/>
          <p:nvPr/>
        </p:nvSpPr>
        <p:spPr>
          <a:xfrm>
            <a:off x="533400" y="685800"/>
            <a:ext cx="3326616" cy="707886"/>
          </a:xfrm>
          <a:prstGeom prst="rect">
            <a:avLst/>
          </a:prstGeom>
          <a:noFill/>
        </p:spPr>
        <p:txBody>
          <a:bodyPr wrap="none" rtlCol="0">
            <a:spAutoFit/>
          </a:bodyPr>
          <a:lstStyle/>
          <a:p>
            <a:r>
              <a:rPr lang="en-US" sz="4000" b="1" dirty="0">
                <a:latin typeface="Adobe Devanagari"/>
              </a:rPr>
              <a:t>What is Acne ?</a:t>
            </a:r>
          </a:p>
        </p:txBody>
      </p:sp>
      <p:sp>
        <p:nvSpPr>
          <p:cNvPr id="6" name="TextBox 5">
            <a:extLst>
              <a:ext uri="{FF2B5EF4-FFF2-40B4-BE49-F238E27FC236}">
                <a16:creationId xmlns:a16="http://schemas.microsoft.com/office/drawing/2014/main" id="{558F06F5-E5C3-C428-DF1C-B99A9AC18854}"/>
              </a:ext>
            </a:extLst>
          </p:cNvPr>
          <p:cNvSpPr txBox="1"/>
          <p:nvPr/>
        </p:nvSpPr>
        <p:spPr>
          <a:xfrm>
            <a:off x="514739" y="3429000"/>
            <a:ext cx="3604448" cy="707886"/>
          </a:xfrm>
          <a:prstGeom prst="rect">
            <a:avLst/>
          </a:prstGeom>
          <a:noFill/>
        </p:spPr>
        <p:txBody>
          <a:bodyPr wrap="none" rtlCol="0">
            <a:spAutoFit/>
          </a:bodyPr>
          <a:lstStyle/>
          <a:p>
            <a:r>
              <a:rPr lang="en-US" sz="4000" b="1" dirty="0">
                <a:latin typeface="Adobe Devanagari"/>
              </a:rPr>
              <a:t>Who gets Acne?</a:t>
            </a:r>
          </a:p>
        </p:txBody>
      </p:sp>
      <p:sp>
        <p:nvSpPr>
          <p:cNvPr id="7" name="TextBox 6">
            <a:extLst>
              <a:ext uri="{FF2B5EF4-FFF2-40B4-BE49-F238E27FC236}">
                <a16:creationId xmlns:a16="http://schemas.microsoft.com/office/drawing/2014/main" id="{EE896C1B-5A15-B5E3-41EF-44433E25F8EF}"/>
              </a:ext>
            </a:extLst>
          </p:cNvPr>
          <p:cNvSpPr txBox="1"/>
          <p:nvPr/>
        </p:nvSpPr>
        <p:spPr>
          <a:xfrm>
            <a:off x="556846" y="3755866"/>
            <a:ext cx="184731" cy="523220"/>
          </a:xfrm>
          <a:prstGeom prst="rect">
            <a:avLst/>
          </a:prstGeom>
          <a:noFill/>
        </p:spPr>
        <p:txBody>
          <a:bodyPr wrap="none" rtlCol="0">
            <a:spAutoFit/>
          </a:bodyPr>
          <a:lstStyle/>
          <a:p>
            <a:endParaRPr lang="en-US" sz="2800" dirty="0">
              <a:latin typeface="Adobe Devanagari"/>
            </a:endParaRPr>
          </a:p>
        </p:txBody>
      </p:sp>
      <p:sp>
        <p:nvSpPr>
          <p:cNvPr id="8" name="Rectangle: Diagonal Corners Rounded 7">
            <a:extLst>
              <a:ext uri="{FF2B5EF4-FFF2-40B4-BE49-F238E27FC236}">
                <a16:creationId xmlns:a16="http://schemas.microsoft.com/office/drawing/2014/main" id="{BB0E6A86-0425-557D-A3FC-33CD9ABEA7F3}"/>
              </a:ext>
            </a:extLst>
          </p:cNvPr>
          <p:cNvSpPr/>
          <p:nvPr/>
        </p:nvSpPr>
        <p:spPr>
          <a:xfrm>
            <a:off x="2057400" y="1362908"/>
            <a:ext cx="9067800" cy="1992405"/>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v"/>
            </a:pPr>
            <a:r>
              <a:rPr lang="en-US" sz="2400" b="1" dirty="0">
                <a:solidFill>
                  <a:schemeClr val="bg1"/>
                </a:solidFill>
                <a:latin typeface="Adobe Devanagari"/>
              </a:rPr>
              <a:t>Acne is a common chronic disorder affecting the hair follicle and </a:t>
            </a:r>
          </a:p>
          <a:p>
            <a:pPr algn="ctr"/>
            <a:r>
              <a:rPr lang="en-US" sz="2400" b="1" dirty="0">
                <a:solidFill>
                  <a:schemeClr val="bg1"/>
                </a:solidFill>
                <a:latin typeface="Adobe Devanagari"/>
              </a:rPr>
              <a:t>sebaceous gland, in which there is expansion and blockage </a:t>
            </a:r>
          </a:p>
          <a:p>
            <a:pPr algn="ctr"/>
            <a:r>
              <a:rPr lang="en-US" sz="2400" b="1" dirty="0">
                <a:solidFill>
                  <a:schemeClr val="bg1"/>
                </a:solidFill>
                <a:latin typeface="Adobe Devanagari"/>
              </a:rPr>
              <a:t>of the follicle and inflammation.</a:t>
            </a:r>
          </a:p>
          <a:p>
            <a:pPr algn="ctr"/>
            <a:endParaRPr lang="en-US" dirty="0">
              <a:latin typeface="Adobe Devanagari"/>
            </a:endParaRPr>
          </a:p>
        </p:txBody>
      </p:sp>
      <p:sp>
        <p:nvSpPr>
          <p:cNvPr id="9" name="Rectangle: Diagonal Corners Rounded 8">
            <a:extLst>
              <a:ext uri="{FF2B5EF4-FFF2-40B4-BE49-F238E27FC236}">
                <a16:creationId xmlns:a16="http://schemas.microsoft.com/office/drawing/2014/main" id="{597D9D44-0504-8F49-B582-29AA96907F20}"/>
              </a:ext>
            </a:extLst>
          </p:cNvPr>
          <p:cNvSpPr/>
          <p:nvPr/>
        </p:nvSpPr>
        <p:spPr>
          <a:xfrm>
            <a:off x="2057400" y="4127718"/>
            <a:ext cx="9067800" cy="204448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rtl="0" eaLnBrk="1" latinLnBrk="0" hangingPunct="1">
              <a:spcBef>
                <a:spcPts val="0"/>
              </a:spcBef>
              <a:spcAft>
                <a:spcPts val="0"/>
              </a:spcAft>
              <a:buFont typeface="Wingdings" panose="05000000000000000000" pitchFamily="2" charset="2"/>
              <a:buChar char="v"/>
            </a:pPr>
            <a:r>
              <a:rPr lang="en-US" sz="2400" b="1" kern="1200" dirty="0">
                <a:solidFill>
                  <a:schemeClr val="bg1"/>
                </a:solidFill>
                <a:effectLst/>
                <a:latin typeface="Adobe Devanagari"/>
              </a:rPr>
              <a:t>Acne affects males and females of all races and ethnicities.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It is prevalent in adolescents and young adults,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with 85% of 16- to 18-year-olds affected.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However, it may sometimes occur in children and adults of all ages.</a:t>
            </a:r>
            <a:endParaRPr lang="en-US" sz="2400" b="1" dirty="0">
              <a:solidFill>
                <a:schemeClr val="bg1"/>
              </a:solidFill>
              <a:effectLst/>
              <a:latin typeface="Adobe Devanagari"/>
            </a:endParaRPr>
          </a:p>
        </p:txBody>
      </p:sp>
      <p:sp>
        <p:nvSpPr>
          <p:cNvPr id="10" name="Rectangle 9">
            <a:extLst>
              <a:ext uri="{FF2B5EF4-FFF2-40B4-BE49-F238E27FC236}">
                <a16:creationId xmlns:a16="http://schemas.microsoft.com/office/drawing/2014/main" id="{3CB532CD-2EA2-7974-8732-5CD09B053E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825175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B002-F562-864D-6A1E-60BB55ABEA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2C32CD-4ECC-FA4B-4874-AD55DA02A5AD}"/>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15E5311D-766E-155D-E1B1-1F10AEFA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AA6D9EA2-F0A3-0A0A-F7D7-835EC3E781D0}"/>
              </a:ext>
            </a:extLst>
          </p:cNvPr>
          <p:cNvSpPr txBox="1"/>
          <p:nvPr/>
        </p:nvSpPr>
        <p:spPr>
          <a:xfrm>
            <a:off x="533400" y="685800"/>
            <a:ext cx="2729337" cy="707886"/>
          </a:xfrm>
          <a:prstGeom prst="rect">
            <a:avLst/>
          </a:prstGeom>
          <a:noFill/>
        </p:spPr>
        <p:txBody>
          <a:bodyPr wrap="none" rtlCol="0">
            <a:spAutoFit/>
          </a:bodyPr>
          <a:lstStyle/>
          <a:p>
            <a:r>
              <a:rPr lang="en-US" sz="4000" b="1" dirty="0">
                <a:latin typeface="Adobe Devanagari"/>
              </a:rPr>
              <a:t>Acne Stages</a:t>
            </a:r>
            <a:endParaRPr lang="en-US" sz="3600" b="1" dirty="0">
              <a:latin typeface="Adobe Devanagari"/>
            </a:endParaRPr>
          </a:p>
        </p:txBody>
      </p:sp>
      <p:sp>
        <p:nvSpPr>
          <p:cNvPr id="7" name="Rectangle 6">
            <a:extLst>
              <a:ext uri="{FF2B5EF4-FFF2-40B4-BE49-F238E27FC236}">
                <a16:creationId xmlns:a16="http://schemas.microsoft.com/office/drawing/2014/main" id="{319DE3CB-2DDE-6B5C-09BF-CF1462CA1E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DD26E48F-6592-DB14-D013-0803194D6EF1}"/>
              </a:ext>
            </a:extLst>
          </p:cNvPr>
          <p:cNvPicPr>
            <a:picLocks noChangeAspect="1"/>
          </p:cNvPicPr>
          <p:nvPr/>
        </p:nvPicPr>
        <p:blipFill>
          <a:blip r:embed="rId3"/>
          <a:stretch>
            <a:fillRect/>
          </a:stretch>
        </p:blipFill>
        <p:spPr>
          <a:xfrm>
            <a:off x="3886200" y="1039743"/>
            <a:ext cx="7239000" cy="510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685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
            <a:extLst>
              <a:ext uri="{FF2B5EF4-FFF2-40B4-BE49-F238E27FC236}">
                <a16:creationId xmlns:a16="http://schemas.microsoft.com/office/drawing/2014/main" id="{9FC53DB4-C9A8-6779-DB97-0471EA07E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448819E6-F0A5-0BDD-13A4-F4BC370A99E2}"/>
              </a:ext>
            </a:extLst>
          </p:cNvPr>
          <p:cNvSpPr txBox="1"/>
          <p:nvPr/>
        </p:nvSpPr>
        <p:spPr>
          <a:xfrm>
            <a:off x="808585" y="685800"/>
            <a:ext cx="10116359" cy="523220"/>
          </a:xfrm>
          <a:prstGeom prst="rect">
            <a:avLst/>
          </a:prstGeom>
          <a:noFill/>
        </p:spPr>
        <p:txBody>
          <a:bodyPr wrap="none" rtlCol="0">
            <a:spAutoFit/>
          </a:bodyPr>
          <a:lstStyle/>
          <a:p>
            <a:pPr algn="ctr"/>
            <a:r>
              <a:rPr lang="en-US" sz="2800" b="1" dirty="0">
                <a:solidFill>
                  <a:schemeClr val="tx1">
                    <a:lumMod val="95000"/>
                    <a:lumOff val="5000"/>
                  </a:schemeClr>
                </a:solidFill>
                <a:latin typeface="Adobe Devanagari"/>
              </a:rPr>
              <a:t>Why we need an AI based Acne detection and monitoring system ?</a:t>
            </a:r>
          </a:p>
        </p:txBody>
      </p:sp>
      <p:pic>
        <p:nvPicPr>
          <p:cNvPr id="8" name="Picture 7" descr="A white person holding a magnifying glass">
            <a:extLst>
              <a:ext uri="{FF2B5EF4-FFF2-40B4-BE49-F238E27FC236}">
                <a16:creationId xmlns:a16="http://schemas.microsoft.com/office/drawing/2014/main" id="{BD9FBD1E-4BB7-0E15-7622-B99F1AED4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962" y="2266622"/>
            <a:ext cx="4514850" cy="3000375"/>
          </a:xfrm>
          <a:prstGeom prst="rect">
            <a:avLst/>
          </a:prstGeom>
          <a:ln>
            <a:noFill/>
          </a:ln>
          <a:effectLst>
            <a:softEdge rad="112500"/>
          </a:effectLst>
        </p:spPr>
      </p:pic>
      <p:sp>
        <p:nvSpPr>
          <p:cNvPr id="9" name="Rectangle: Single Corner Rounded 8">
            <a:extLst>
              <a:ext uri="{FF2B5EF4-FFF2-40B4-BE49-F238E27FC236}">
                <a16:creationId xmlns:a16="http://schemas.microsoft.com/office/drawing/2014/main" id="{07545218-0E0E-463E-7786-4EA030115EE1}"/>
              </a:ext>
            </a:extLst>
          </p:cNvPr>
          <p:cNvSpPr/>
          <p:nvPr/>
        </p:nvSpPr>
        <p:spPr>
          <a:xfrm>
            <a:off x="609600" y="1447800"/>
            <a:ext cx="6353174" cy="4495800"/>
          </a:xfrm>
          <a:prstGeom prst="round1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dobe Devanagari"/>
            </a:endParaRPr>
          </a:p>
        </p:txBody>
      </p:sp>
      <p:sp>
        <p:nvSpPr>
          <p:cNvPr id="10" name="TextBox 9">
            <a:extLst>
              <a:ext uri="{FF2B5EF4-FFF2-40B4-BE49-F238E27FC236}">
                <a16:creationId xmlns:a16="http://schemas.microsoft.com/office/drawing/2014/main" id="{FD7D2A89-063F-06FC-17BE-3305F0FC0346}"/>
              </a:ext>
            </a:extLst>
          </p:cNvPr>
          <p:cNvSpPr txBox="1"/>
          <p:nvPr/>
        </p:nvSpPr>
        <p:spPr>
          <a:xfrm>
            <a:off x="942975" y="1956762"/>
            <a:ext cx="6019800" cy="3477875"/>
          </a:xfrm>
          <a:prstGeom prst="rect">
            <a:avLst/>
          </a:prstGeom>
          <a:noFill/>
        </p:spPr>
        <p:txBody>
          <a:bodyPr wrap="square" rtlCol="0">
            <a:spAutoFit/>
          </a:bodyPr>
          <a:lstStyle/>
          <a:p>
            <a:pPr marL="457200" indent="-457200">
              <a:buFont typeface="+mj-lt"/>
              <a:buAutoNum type="arabicPeriod"/>
            </a:pPr>
            <a:r>
              <a:rPr lang="en-US" sz="2000" b="1" dirty="0">
                <a:solidFill>
                  <a:schemeClr val="bg1"/>
                </a:solidFill>
                <a:latin typeface="Adobe Devanagari"/>
              </a:rPr>
              <a:t>Detect Acne in early stages.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Correct diagnosis of the current stage of the acne lesion.</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Avoid Improper treatments.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Patients can track their healing progress.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Doctors can monitor the patient's healing progress between visits.</a:t>
            </a:r>
          </a:p>
        </p:txBody>
      </p:sp>
    </p:spTree>
    <p:extLst>
      <p:ext uri="{BB962C8B-B14F-4D97-AF65-F5344CB8AC3E}">
        <p14:creationId xmlns:p14="http://schemas.microsoft.com/office/powerpoint/2010/main" val="70362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3032-772E-4883-6DA4-DAC02B2DE7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84308-A033-7C57-3A21-E347776EAD38}"/>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2526190A-4B46-E9AD-875E-F896C3F88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4A5EDAFA-21A6-6075-84E0-EA8865D9F0B5}"/>
              </a:ext>
            </a:extLst>
          </p:cNvPr>
          <p:cNvSpPr txBox="1"/>
          <p:nvPr/>
        </p:nvSpPr>
        <p:spPr>
          <a:xfrm>
            <a:off x="747112" y="685800"/>
            <a:ext cx="5012141" cy="646331"/>
          </a:xfrm>
          <a:prstGeom prst="rect">
            <a:avLst/>
          </a:prstGeom>
          <a:noFill/>
        </p:spPr>
        <p:txBody>
          <a:bodyPr wrap="none" rtlCol="0">
            <a:spAutoFit/>
          </a:bodyPr>
          <a:lstStyle/>
          <a:p>
            <a:pPr algn="ctr"/>
            <a:r>
              <a:rPr lang="en-US" sz="3600" b="1" dirty="0">
                <a:solidFill>
                  <a:schemeClr val="tx1">
                    <a:lumMod val="95000"/>
                    <a:lumOff val="5000"/>
                  </a:schemeClr>
                </a:solidFill>
                <a:latin typeface="Adobe Devanagari"/>
              </a:rPr>
              <a:t>What is the importance ?</a:t>
            </a:r>
          </a:p>
        </p:txBody>
      </p:sp>
      <p:pic>
        <p:nvPicPr>
          <p:cNvPr id="6" name="Picture 5" descr="A person looking at her face">
            <a:extLst>
              <a:ext uri="{FF2B5EF4-FFF2-40B4-BE49-F238E27FC236}">
                <a16:creationId xmlns:a16="http://schemas.microsoft.com/office/drawing/2014/main" id="{DAA8FBCF-7FA3-8CC7-2CDD-4D018507D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811" y="2569028"/>
            <a:ext cx="5314467" cy="2589962"/>
          </a:xfrm>
          <a:prstGeom prst="rect">
            <a:avLst/>
          </a:prstGeom>
          <a:ln>
            <a:noFill/>
          </a:ln>
          <a:effectLst>
            <a:softEdge rad="112500"/>
          </a:effectLst>
        </p:spPr>
      </p:pic>
      <p:sp>
        <p:nvSpPr>
          <p:cNvPr id="7" name="Rectangle: Single Corner Rounded 6">
            <a:extLst>
              <a:ext uri="{FF2B5EF4-FFF2-40B4-BE49-F238E27FC236}">
                <a16:creationId xmlns:a16="http://schemas.microsoft.com/office/drawing/2014/main" id="{9546A926-E3D8-B395-49BC-11F46F0C43E7}"/>
              </a:ext>
            </a:extLst>
          </p:cNvPr>
          <p:cNvSpPr/>
          <p:nvPr/>
        </p:nvSpPr>
        <p:spPr>
          <a:xfrm>
            <a:off x="533400" y="1752600"/>
            <a:ext cx="5791200" cy="4191000"/>
          </a:xfrm>
          <a:prstGeom prst="round1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dobe Devanagari"/>
            </a:endParaRPr>
          </a:p>
        </p:txBody>
      </p:sp>
      <p:sp>
        <p:nvSpPr>
          <p:cNvPr id="8" name="TextBox 7">
            <a:extLst>
              <a:ext uri="{FF2B5EF4-FFF2-40B4-BE49-F238E27FC236}">
                <a16:creationId xmlns:a16="http://schemas.microsoft.com/office/drawing/2014/main" id="{283EB73A-88BA-2A43-C80D-6DA469A7282D}"/>
              </a:ext>
            </a:extLst>
          </p:cNvPr>
          <p:cNvSpPr txBox="1"/>
          <p:nvPr/>
        </p:nvSpPr>
        <p:spPr>
          <a:xfrm>
            <a:off x="735299" y="2309109"/>
            <a:ext cx="5144678" cy="2862322"/>
          </a:xfrm>
          <a:prstGeom prst="rect">
            <a:avLst/>
          </a:prstGeom>
          <a:noFill/>
        </p:spPr>
        <p:txBody>
          <a:bodyPr wrap="none" rtlCol="0">
            <a:spAutoFit/>
          </a:bodyPr>
          <a:lstStyle/>
          <a:p>
            <a:pPr marL="457200" indent="-457200">
              <a:buFont typeface="+mj-lt"/>
              <a:buAutoNum type="arabicPeriod"/>
            </a:pPr>
            <a:r>
              <a:rPr lang="en-US" sz="2000" b="1" dirty="0">
                <a:solidFill>
                  <a:schemeClr val="bg1"/>
                </a:solidFill>
                <a:latin typeface="Adobe Devanagari"/>
              </a:rPr>
              <a:t>Early Detection and Diagnosis.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Personalized Healing Progress Monitoring.</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Improved Accessibility and Convenience.</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Remote Monitoring and Follow-up.</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Data-Driven Insights.</a:t>
            </a:r>
          </a:p>
        </p:txBody>
      </p:sp>
      <p:sp>
        <p:nvSpPr>
          <p:cNvPr id="9" name="Rectangle 8">
            <a:extLst>
              <a:ext uri="{FF2B5EF4-FFF2-40B4-BE49-F238E27FC236}">
                <a16:creationId xmlns:a16="http://schemas.microsoft.com/office/drawing/2014/main" id="{A0A14F86-B339-960A-585E-0DAF66D567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46274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67A3-993C-967A-902F-64A832C21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E0C3C-6750-C754-6824-59D1BC4CF31F}"/>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27D9B28B-089F-A2C2-D402-7F67F5B4C626}"/>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D4CB13AD-C329-3F9C-72C0-1E1372967E8F}"/>
              </a:ext>
            </a:extLst>
          </p:cNvPr>
          <p:cNvSpPr txBox="1">
            <a:spLocks/>
          </p:cNvSpPr>
          <p:nvPr/>
        </p:nvSpPr>
        <p:spPr>
          <a:xfrm>
            <a:off x="304800" y="48250"/>
            <a:ext cx="11684000" cy="17756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latin typeface="Adobe Devanagari"/>
              </a:rPr>
              <a:t>Research problem</a:t>
            </a:r>
          </a:p>
        </p:txBody>
      </p:sp>
      <p:sp>
        <p:nvSpPr>
          <p:cNvPr id="6" name="Rectangle: Diagonal Corners Rounded 5">
            <a:extLst>
              <a:ext uri="{FF2B5EF4-FFF2-40B4-BE49-F238E27FC236}">
                <a16:creationId xmlns:a16="http://schemas.microsoft.com/office/drawing/2014/main" id="{DA121961-65B2-4D45-E10D-2AD5B0121CFF}"/>
              </a:ext>
            </a:extLst>
          </p:cNvPr>
          <p:cNvSpPr/>
          <p:nvPr/>
        </p:nvSpPr>
        <p:spPr>
          <a:xfrm>
            <a:off x="354957" y="1823944"/>
            <a:ext cx="7646043" cy="320525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Devanagari"/>
              </a:rPr>
              <a:t>How can we develop advanced machine learning techniques be leveraged through image analysis to enhance the precision of acne diagnosis and monitor treatment efficacy?</a:t>
            </a:r>
          </a:p>
        </p:txBody>
      </p:sp>
      <p:pic>
        <p:nvPicPr>
          <p:cNvPr id="7" name="Picture 6" descr="A diagram of a skin structure">
            <a:extLst>
              <a:ext uri="{FF2B5EF4-FFF2-40B4-BE49-F238E27FC236}">
                <a16:creationId xmlns:a16="http://schemas.microsoft.com/office/drawing/2014/main" id="{870B9427-6AB0-E61E-CCA0-4326F2972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1219200"/>
            <a:ext cx="3101016" cy="4125520"/>
          </a:xfrm>
          <a:prstGeom prst="rect">
            <a:avLst/>
          </a:prstGeom>
          <a:ln>
            <a:noFill/>
          </a:ln>
          <a:effectLst>
            <a:softEdge rad="112500"/>
          </a:effectLst>
        </p:spPr>
      </p:pic>
      <p:sp>
        <p:nvSpPr>
          <p:cNvPr id="8" name="Rectangle 7">
            <a:extLst>
              <a:ext uri="{FF2B5EF4-FFF2-40B4-BE49-F238E27FC236}">
                <a16:creationId xmlns:a16="http://schemas.microsoft.com/office/drawing/2014/main" id="{D02C70E6-99DD-7065-1F85-7720616944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251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159620-04AF-E8B6-029B-798A33FC4CE0}"/>
              </a:ext>
            </a:extLst>
          </p:cNvPr>
          <p:cNvSpPr>
            <a:spLocks noGrp="1"/>
          </p:cNvSpPr>
          <p:nvPr>
            <p:ph type="title"/>
          </p:nvPr>
        </p:nvSpPr>
        <p:spPr/>
        <p:txBody>
          <a:bodyPr/>
          <a:lstStyle/>
          <a:p>
            <a:endParaRPr lang="en-US"/>
          </a:p>
        </p:txBody>
      </p:sp>
      <p:pic>
        <p:nvPicPr>
          <p:cNvPr id="10" name="Picture 9" descr="A white background with brown spots&#10;&#10;Description automatically generated">
            <a:extLst>
              <a:ext uri="{FF2B5EF4-FFF2-40B4-BE49-F238E27FC236}">
                <a16:creationId xmlns:a16="http://schemas.microsoft.com/office/drawing/2014/main" id="{879D4F74-0641-5A9C-BC34-96F4ADF0D8F6}"/>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2" name="Picture 11" descr="A logo with a person's face">
            <a:extLst>
              <a:ext uri="{FF2B5EF4-FFF2-40B4-BE49-F238E27FC236}">
                <a16:creationId xmlns:a16="http://schemas.microsoft.com/office/drawing/2014/main" id="{291C180C-C583-4A71-FB56-210E2371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430379"/>
            <a:ext cx="4438316" cy="1997241"/>
          </a:xfrm>
          <a:prstGeom prst="rect">
            <a:avLst/>
          </a:prstGeom>
        </p:spPr>
      </p:pic>
      <p:sp>
        <p:nvSpPr>
          <p:cNvPr id="17" name="Title 4">
            <a:extLst>
              <a:ext uri="{FF2B5EF4-FFF2-40B4-BE49-F238E27FC236}">
                <a16:creationId xmlns:a16="http://schemas.microsoft.com/office/drawing/2014/main" id="{6B0BBC45-2CB0-BD37-0BFB-7508EDAD0DF5}"/>
              </a:ext>
            </a:extLst>
          </p:cNvPr>
          <p:cNvSpPr txBox="1">
            <a:spLocks/>
          </p:cNvSpPr>
          <p:nvPr/>
        </p:nvSpPr>
        <p:spPr>
          <a:xfrm>
            <a:off x="1940977" y="2135681"/>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a:latin typeface="Adobe Devanagari"/>
              </a:rPr>
              <a:t>Gimmana M.R.M</a:t>
            </a:r>
            <a:br>
              <a:rPr lang="en-US" sz="1800" b="1">
                <a:latin typeface="Adobe Devanagari"/>
              </a:rPr>
            </a:br>
            <a:r>
              <a:rPr lang="en-US" sz="1800" b="1">
                <a:latin typeface="Adobe Devanagari"/>
              </a:rPr>
              <a:t>IT21176456</a:t>
            </a:r>
            <a:endParaRPr lang="en-US" sz="1800" b="1" dirty="0">
              <a:latin typeface="Adobe Devanagari"/>
            </a:endParaRPr>
          </a:p>
        </p:txBody>
      </p:sp>
      <p:sp>
        <p:nvSpPr>
          <p:cNvPr id="21" name="Rectangle 20">
            <a:extLst>
              <a:ext uri="{FF2B5EF4-FFF2-40B4-BE49-F238E27FC236}">
                <a16:creationId xmlns:a16="http://schemas.microsoft.com/office/drawing/2014/main" id="{F61880F2-7F5E-08DE-7264-50404A163B25}"/>
              </a:ext>
            </a:extLst>
          </p:cNvPr>
          <p:cNvSpPr/>
          <p:nvPr/>
        </p:nvSpPr>
        <p:spPr>
          <a:xfrm>
            <a:off x="3182737" y="753705"/>
            <a:ext cx="110701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25" name="Picture 24" descr="A person in a red shirt&#10;&#10;Description automatically generated">
            <a:extLst>
              <a:ext uri="{FF2B5EF4-FFF2-40B4-BE49-F238E27FC236}">
                <a16:creationId xmlns:a16="http://schemas.microsoft.com/office/drawing/2014/main" id="{40A713E7-0712-4A3A-B972-E58F9D3D1E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9487" y="825142"/>
            <a:ext cx="933509" cy="1219199"/>
          </a:xfrm>
          <a:prstGeom prst="rect">
            <a:avLst/>
          </a:prstGeom>
        </p:spPr>
      </p:pic>
      <p:sp>
        <p:nvSpPr>
          <p:cNvPr id="29" name="Rectangle 28">
            <a:extLst>
              <a:ext uri="{FF2B5EF4-FFF2-40B4-BE49-F238E27FC236}">
                <a16:creationId xmlns:a16="http://schemas.microsoft.com/office/drawing/2014/main" id="{274A2397-3F57-E135-CEBF-724490B44D0E}"/>
              </a:ext>
            </a:extLst>
          </p:cNvPr>
          <p:cNvSpPr/>
          <p:nvPr/>
        </p:nvSpPr>
        <p:spPr>
          <a:xfrm>
            <a:off x="1294730" y="2254765"/>
            <a:ext cx="1107010" cy="1489248"/>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2" name="Picture 31" descr="A person in a blue shirt&#10;&#10;Description automatically generated">
            <a:extLst>
              <a:ext uri="{FF2B5EF4-FFF2-40B4-BE49-F238E27FC236}">
                <a16:creationId xmlns:a16="http://schemas.microsoft.com/office/drawing/2014/main" id="{6069E27F-8BE5-3832-8BBE-BA19D59511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640" y="2322860"/>
            <a:ext cx="1005560" cy="1334740"/>
          </a:xfrm>
          <a:prstGeom prst="rect">
            <a:avLst/>
          </a:prstGeom>
        </p:spPr>
      </p:pic>
      <p:sp>
        <p:nvSpPr>
          <p:cNvPr id="33" name="Title 4">
            <a:extLst>
              <a:ext uri="{FF2B5EF4-FFF2-40B4-BE49-F238E27FC236}">
                <a16:creationId xmlns:a16="http://schemas.microsoft.com/office/drawing/2014/main" id="{B17FD604-DB72-76C1-95FC-C1B08C2D8A2D}"/>
              </a:ext>
            </a:extLst>
          </p:cNvPr>
          <p:cNvSpPr txBox="1">
            <a:spLocks/>
          </p:cNvSpPr>
          <p:nvPr/>
        </p:nvSpPr>
        <p:spPr>
          <a:xfrm>
            <a:off x="64156" y="3812108"/>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err="1">
                <a:latin typeface="Adobe Devanagari"/>
              </a:rPr>
              <a:t>Lakshani</a:t>
            </a:r>
            <a:r>
              <a:rPr lang="en-US" sz="1800" b="1" dirty="0">
                <a:latin typeface="Adobe Devanagari"/>
              </a:rPr>
              <a:t> D.M.W.S</a:t>
            </a:r>
          </a:p>
          <a:p>
            <a:r>
              <a:rPr lang="en-US" sz="1800" b="1" dirty="0">
                <a:latin typeface="Adobe Devanagari"/>
              </a:rPr>
              <a:t>IT21262104</a:t>
            </a:r>
          </a:p>
        </p:txBody>
      </p:sp>
      <p:sp>
        <p:nvSpPr>
          <p:cNvPr id="34" name="Rectangle 33">
            <a:extLst>
              <a:ext uri="{FF2B5EF4-FFF2-40B4-BE49-F238E27FC236}">
                <a16:creationId xmlns:a16="http://schemas.microsoft.com/office/drawing/2014/main" id="{31D2BB8A-3C1C-1A7F-0A5D-E84E95A32331}"/>
              </a:ext>
            </a:extLst>
          </p:cNvPr>
          <p:cNvSpPr/>
          <p:nvPr/>
        </p:nvSpPr>
        <p:spPr>
          <a:xfrm>
            <a:off x="2971800" y="4088855"/>
            <a:ext cx="1238309"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5" name="Picture 34">
            <a:extLst>
              <a:ext uri="{FF2B5EF4-FFF2-40B4-BE49-F238E27FC236}">
                <a16:creationId xmlns:a16="http://schemas.microsoft.com/office/drawing/2014/main" id="{C70841D9-0298-D40E-3862-85623FF256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048002" y="4153848"/>
            <a:ext cx="1076210" cy="1224305"/>
          </a:xfrm>
          <a:prstGeom prst="rect">
            <a:avLst/>
          </a:prstGeom>
        </p:spPr>
      </p:pic>
      <p:sp>
        <p:nvSpPr>
          <p:cNvPr id="36" name="Title 4">
            <a:extLst>
              <a:ext uri="{FF2B5EF4-FFF2-40B4-BE49-F238E27FC236}">
                <a16:creationId xmlns:a16="http://schemas.microsoft.com/office/drawing/2014/main" id="{39BAF087-97BE-2827-7A2D-1F1A7E42E2C5}"/>
              </a:ext>
            </a:extLst>
          </p:cNvPr>
          <p:cNvSpPr txBox="1">
            <a:spLocks/>
          </p:cNvSpPr>
          <p:nvPr/>
        </p:nvSpPr>
        <p:spPr>
          <a:xfrm>
            <a:off x="1790843" y="5493069"/>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Perera W.A.S.K</a:t>
            </a:r>
          </a:p>
          <a:p>
            <a:r>
              <a:rPr lang="en-US" sz="1800" b="1" dirty="0">
                <a:latin typeface="Adobe Devanagari"/>
              </a:rPr>
              <a:t>IT21261732</a:t>
            </a:r>
          </a:p>
        </p:txBody>
      </p:sp>
      <p:sp>
        <p:nvSpPr>
          <p:cNvPr id="37" name="Rectangle 36">
            <a:extLst>
              <a:ext uri="{FF2B5EF4-FFF2-40B4-BE49-F238E27FC236}">
                <a16:creationId xmlns:a16="http://schemas.microsoft.com/office/drawing/2014/main" id="{B15BC6AD-6812-5F74-F278-D4696933347F}"/>
              </a:ext>
            </a:extLst>
          </p:cNvPr>
          <p:cNvSpPr/>
          <p:nvPr/>
        </p:nvSpPr>
        <p:spPr>
          <a:xfrm>
            <a:off x="6650344" y="459855"/>
            <a:ext cx="121920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8" name="Picture 37" descr="A person in a suit&#10;&#10;Description automatically generated">
            <a:extLst>
              <a:ext uri="{FF2B5EF4-FFF2-40B4-BE49-F238E27FC236}">
                <a16:creationId xmlns:a16="http://schemas.microsoft.com/office/drawing/2014/main" id="{E0ED2D90-FFC0-7079-04E1-98A400168A10}"/>
              </a:ext>
            </a:extLst>
          </p:cNvPr>
          <p:cNvPicPr>
            <a:picLocks noChangeAspect="1"/>
          </p:cNvPicPr>
          <p:nvPr/>
        </p:nvPicPr>
        <p:blipFill rotWithShape="1">
          <a:blip r:embed="rId7">
            <a:extLst>
              <a:ext uri="{28A0092B-C50C-407E-A947-70E740481C1C}">
                <a14:useLocalDpi xmlns:a14="http://schemas.microsoft.com/office/drawing/2010/main" val="0"/>
              </a:ext>
            </a:extLst>
          </a:blip>
          <a:srcRect l="7504" r="6263"/>
          <a:stretch/>
        </p:blipFill>
        <p:spPr>
          <a:xfrm>
            <a:off x="6735902" y="515798"/>
            <a:ext cx="1078077" cy="1250188"/>
          </a:xfrm>
          <a:prstGeom prst="rect">
            <a:avLst/>
          </a:prstGeom>
        </p:spPr>
      </p:pic>
      <p:sp>
        <p:nvSpPr>
          <p:cNvPr id="39" name="Title 4">
            <a:extLst>
              <a:ext uri="{FF2B5EF4-FFF2-40B4-BE49-F238E27FC236}">
                <a16:creationId xmlns:a16="http://schemas.microsoft.com/office/drawing/2014/main" id="{A93CFAD9-2D6A-B4FC-DDC7-2D02FC7835C0}"/>
              </a:ext>
            </a:extLst>
          </p:cNvPr>
          <p:cNvSpPr txBox="1">
            <a:spLocks/>
          </p:cNvSpPr>
          <p:nvPr/>
        </p:nvSpPr>
        <p:spPr>
          <a:xfrm>
            <a:off x="5479676" y="1873367"/>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Mr. Samadhi </a:t>
            </a:r>
            <a:r>
              <a:rPr lang="en-US" sz="1800" b="1" dirty="0" err="1">
                <a:latin typeface="Adobe Devanagari"/>
              </a:rPr>
              <a:t>Rathnayake</a:t>
            </a:r>
            <a:endParaRPr lang="en-US" sz="1800" b="1" dirty="0">
              <a:latin typeface="Adobe Devanagari"/>
            </a:endParaRPr>
          </a:p>
          <a:p>
            <a:r>
              <a:rPr lang="en-US" sz="1800" b="1" dirty="0">
                <a:latin typeface="Adobe Devanagari"/>
              </a:rPr>
              <a:t>Supervisor</a:t>
            </a:r>
          </a:p>
        </p:txBody>
      </p:sp>
      <p:sp>
        <p:nvSpPr>
          <p:cNvPr id="40" name="Rectangle 39">
            <a:extLst>
              <a:ext uri="{FF2B5EF4-FFF2-40B4-BE49-F238E27FC236}">
                <a16:creationId xmlns:a16="http://schemas.microsoft.com/office/drawing/2014/main" id="{1FE6994A-D06B-2294-C23D-B494E1E643E6}"/>
              </a:ext>
            </a:extLst>
          </p:cNvPr>
          <p:cNvSpPr/>
          <p:nvPr/>
        </p:nvSpPr>
        <p:spPr>
          <a:xfrm>
            <a:off x="8882457" y="848640"/>
            <a:ext cx="1219199"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1" name="Picture 40" descr="A person with a beard&#10;&#10;Description automatically generated">
            <a:extLst>
              <a:ext uri="{FF2B5EF4-FFF2-40B4-BE49-F238E27FC236}">
                <a16:creationId xmlns:a16="http://schemas.microsoft.com/office/drawing/2014/main" id="{608EB4A2-36CB-9A53-02C3-A190669371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6937" y="925315"/>
            <a:ext cx="1048159" cy="1397545"/>
          </a:xfrm>
          <a:prstGeom prst="rect">
            <a:avLst/>
          </a:prstGeom>
        </p:spPr>
      </p:pic>
      <p:sp>
        <p:nvSpPr>
          <p:cNvPr id="42" name="Title 4">
            <a:extLst>
              <a:ext uri="{FF2B5EF4-FFF2-40B4-BE49-F238E27FC236}">
                <a16:creationId xmlns:a16="http://schemas.microsoft.com/office/drawing/2014/main" id="{F1F5242A-4A3A-D863-5D21-D646F56E63CE}"/>
              </a:ext>
            </a:extLst>
          </p:cNvPr>
          <p:cNvSpPr txBox="1">
            <a:spLocks/>
          </p:cNvSpPr>
          <p:nvPr/>
        </p:nvSpPr>
        <p:spPr>
          <a:xfrm>
            <a:off x="7705752" y="2467515"/>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Junius Anjana</a:t>
            </a:r>
          </a:p>
          <a:p>
            <a:r>
              <a:rPr lang="en-US" sz="1800" b="1" dirty="0">
                <a:latin typeface="Adobe Devanagari"/>
              </a:rPr>
              <a:t>Co - Supervisor</a:t>
            </a:r>
          </a:p>
        </p:txBody>
      </p:sp>
      <p:sp>
        <p:nvSpPr>
          <p:cNvPr id="43" name="Rectangle 42">
            <a:extLst>
              <a:ext uri="{FF2B5EF4-FFF2-40B4-BE49-F238E27FC236}">
                <a16:creationId xmlns:a16="http://schemas.microsoft.com/office/drawing/2014/main" id="{E5EE4307-7FE1-DF26-0362-2A4756C90B14}"/>
              </a:ext>
            </a:extLst>
          </p:cNvPr>
          <p:cNvSpPr/>
          <p:nvPr/>
        </p:nvSpPr>
        <p:spPr>
          <a:xfrm>
            <a:off x="9961376" y="3215104"/>
            <a:ext cx="1305093"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4" name="Picture 43" descr="A person sitting at a desk&#10;&#10;Description automatically generated">
            <a:extLst>
              <a:ext uri="{FF2B5EF4-FFF2-40B4-BE49-F238E27FC236}">
                <a16:creationId xmlns:a16="http://schemas.microsoft.com/office/drawing/2014/main" id="{2915512D-D88C-6D62-AD22-BEEDB6267DA5}"/>
              </a:ext>
            </a:extLst>
          </p:cNvPr>
          <p:cNvPicPr>
            <a:picLocks noChangeAspect="1"/>
          </p:cNvPicPr>
          <p:nvPr/>
        </p:nvPicPr>
        <p:blipFill rotWithShape="1">
          <a:blip r:embed="rId9">
            <a:extLst>
              <a:ext uri="{28A0092B-C50C-407E-A947-70E740481C1C}">
                <a14:useLocalDpi xmlns:a14="http://schemas.microsoft.com/office/drawing/2010/main" val="0"/>
              </a:ext>
            </a:extLst>
          </a:blip>
          <a:srcRect l="8512" r="6173"/>
          <a:stretch/>
        </p:blipFill>
        <p:spPr>
          <a:xfrm>
            <a:off x="10025096" y="3302173"/>
            <a:ext cx="1182068" cy="1385543"/>
          </a:xfrm>
          <a:prstGeom prst="rect">
            <a:avLst/>
          </a:prstGeom>
        </p:spPr>
      </p:pic>
      <p:sp>
        <p:nvSpPr>
          <p:cNvPr id="45" name="Title 4">
            <a:extLst>
              <a:ext uri="{FF2B5EF4-FFF2-40B4-BE49-F238E27FC236}">
                <a16:creationId xmlns:a16="http://schemas.microsoft.com/office/drawing/2014/main" id="{A8C66920-58AC-BA57-4D3D-302B8A64B742}"/>
              </a:ext>
            </a:extLst>
          </p:cNvPr>
          <p:cNvSpPr txBox="1">
            <a:spLocks/>
          </p:cNvSpPr>
          <p:nvPr/>
        </p:nvSpPr>
        <p:spPr>
          <a:xfrm>
            <a:off x="8818658" y="481099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Saman </a:t>
            </a:r>
            <a:r>
              <a:rPr lang="en-US" sz="1800" b="1" dirty="0" err="1">
                <a:latin typeface="Adobe Devanagari"/>
              </a:rPr>
              <a:t>Gunasekara</a:t>
            </a:r>
            <a:endParaRPr lang="en-US" sz="1800" b="1" dirty="0">
              <a:latin typeface="Adobe Devanagari"/>
            </a:endParaRPr>
          </a:p>
          <a:p>
            <a:r>
              <a:rPr lang="en-US" sz="1800" b="1" dirty="0">
                <a:latin typeface="Adobe Devanagari"/>
              </a:rPr>
              <a:t>External Supervisor</a:t>
            </a:r>
          </a:p>
        </p:txBody>
      </p:sp>
      <p:sp>
        <p:nvSpPr>
          <p:cNvPr id="46" name="Rectangle 45">
            <a:extLst>
              <a:ext uri="{FF2B5EF4-FFF2-40B4-BE49-F238E27FC236}">
                <a16:creationId xmlns:a16="http://schemas.microsoft.com/office/drawing/2014/main" id="{098EA205-ACD9-7DB5-FD5C-3769253F3DE1}"/>
              </a:ext>
            </a:extLst>
          </p:cNvPr>
          <p:cNvSpPr/>
          <p:nvPr/>
        </p:nvSpPr>
        <p:spPr>
          <a:xfrm>
            <a:off x="7357426" y="3811079"/>
            <a:ext cx="1176974" cy="14531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47" name="Title 4">
            <a:extLst>
              <a:ext uri="{FF2B5EF4-FFF2-40B4-BE49-F238E27FC236}">
                <a16:creationId xmlns:a16="http://schemas.microsoft.com/office/drawing/2014/main" id="{00BDDDA7-4FF5-E439-A3B8-6844C5069D85}"/>
              </a:ext>
            </a:extLst>
          </p:cNvPr>
          <p:cNvSpPr txBox="1">
            <a:spLocks/>
          </p:cNvSpPr>
          <p:nvPr/>
        </p:nvSpPr>
        <p:spPr>
          <a:xfrm>
            <a:off x="6115667" y="529346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a:t>
            </a:r>
            <a:r>
              <a:rPr lang="en-US" sz="1800" b="1" dirty="0" err="1">
                <a:latin typeface="Adobe Devanagari"/>
              </a:rPr>
              <a:t>kasun</a:t>
            </a:r>
            <a:r>
              <a:rPr lang="en-US" sz="1800" b="1" dirty="0">
                <a:latin typeface="Adobe Devanagari"/>
              </a:rPr>
              <a:t> </a:t>
            </a:r>
            <a:r>
              <a:rPr lang="en-US" sz="1800" b="1" dirty="0" err="1">
                <a:latin typeface="Adobe Devanagari"/>
              </a:rPr>
              <a:t>Nayanakantha</a:t>
            </a:r>
            <a:endParaRPr lang="en-US" sz="1800" b="1" dirty="0">
              <a:latin typeface="Adobe Devanagari"/>
            </a:endParaRPr>
          </a:p>
          <a:p>
            <a:r>
              <a:rPr lang="en-US" sz="1800" b="1" dirty="0">
                <a:latin typeface="Adobe Devanagari"/>
              </a:rPr>
              <a:t>External Supervisor</a:t>
            </a:r>
          </a:p>
        </p:txBody>
      </p:sp>
      <p:sp>
        <p:nvSpPr>
          <p:cNvPr id="48" name="Rectangle 47">
            <a:extLst>
              <a:ext uri="{FF2B5EF4-FFF2-40B4-BE49-F238E27FC236}">
                <a16:creationId xmlns:a16="http://schemas.microsoft.com/office/drawing/2014/main" id="{7EB93005-BB89-E490-3D8D-14138D39A65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pic>
        <p:nvPicPr>
          <p:cNvPr id="3" name="Picture 2" descr="A person wearing a blue lanyard and smiling&#10;&#10;Description automatically generated">
            <a:extLst>
              <a:ext uri="{FF2B5EF4-FFF2-40B4-BE49-F238E27FC236}">
                <a16:creationId xmlns:a16="http://schemas.microsoft.com/office/drawing/2014/main" id="{09F24FCC-A13D-739A-5F0D-6E229CDFFC78}"/>
              </a:ext>
            </a:extLst>
          </p:cNvPr>
          <p:cNvPicPr>
            <a:picLocks noChangeAspect="1"/>
          </p:cNvPicPr>
          <p:nvPr/>
        </p:nvPicPr>
        <p:blipFill>
          <a:blip r:embed="rId10" cstate="print">
            <a:extLst>
              <a:ext uri="{28A0092B-C50C-407E-A947-70E740481C1C}">
                <a14:useLocalDpi xmlns:a14="http://schemas.microsoft.com/office/drawing/2010/main" val="0"/>
              </a:ext>
            </a:extLst>
          </a:blip>
          <a:srcRect t="9478"/>
          <a:stretch/>
        </p:blipFill>
        <p:spPr>
          <a:xfrm>
            <a:off x="7435835" y="3873248"/>
            <a:ext cx="1020155" cy="1328761"/>
          </a:xfrm>
          <a:prstGeom prst="rect">
            <a:avLst/>
          </a:prstGeom>
        </p:spPr>
      </p:pic>
    </p:spTree>
    <p:extLst>
      <p:ext uri="{BB962C8B-B14F-4D97-AF65-F5344CB8AC3E}">
        <p14:creationId xmlns:p14="http://schemas.microsoft.com/office/powerpoint/2010/main" val="121541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3AA96-D9F5-F407-AD61-48488E37950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9233E006-D9E0-C914-B2D5-00BD1FA919C0}"/>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4B35527-CB22-EFF2-B4D4-E754A820D80F}"/>
              </a:ext>
            </a:extLst>
          </p:cNvPr>
          <p:cNvSpPr>
            <a:spLocks noGrp="1"/>
          </p:cNvSpPr>
          <p:nvPr>
            <p:ph type="title"/>
          </p:nvPr>
        </p:nvSpPr>
        <p:spPr>
          <a:xfrm>
            <a:off x="198617" y="238325"/>
            <a:ext cx="7930761" cy="861298"/>
          </a:xfrm>
        </p:spPr>
        <p:txBody>
          <a:bodyPr>
            <a:normAutofit/>
          </a:bodyPr>
          <a:lstStyle/>
          <a:p>
            <a:r>
              <a:rPr lang="en-US" sz="4000" b="1" dirty="0"/>
              <a:t>Completed Tasks</a:t>
            </a:r>
            <a:endParaRPr lang="en-US" sz="4000" dirty="0"/>
          </a:p>
        </p:txBody>
      </p:sp>
      <p:sp>
        <p:nvSpPr>
          <p:cNvPr id="4" name="Rectangle 3">
            <a:extLst>
              <a:ext uri="{FF2B5EF4-FFF2-40B4-BE49-F238E27FC236}">
                <a16:creationId xmlns:a16="http://schemas.microsoft.com/office/drawing/2014/main" id="{0E84F5B4-0768-63D9-6508-797D44053A8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6">
            <a:extLst>
              <a:ext uri="{FF2B5EF4-FFF2-40B4-BE49-F238E27FC236}">
                <a16:creationId xmlns:a16="http://schemas.microsoft.com/office/drawing/2014/main" id="{AB6409D9-A2ED-496E-9C9C-A2B9F8B80689}"/>
              </a:ext>
            </a:extLst>
          </p:cNvPr>
          <p:cNvSpPr/>
          <p:nvPr/>
        </p:nvSpPr>
        <p:spPr>
          <a:xfrm>
            <a:off x="345191" y="1666206"/>
            <a:ext cx="11501617" cy="581439"/>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Conducted comprehensive acne data collection, preparation, and validation.</a:t>
            </a:r>
          </a:p>
        </p:txBody>
      </p:sp>
      <p:sp>
        <p:nvSpPr>
          <p:cNvPr id="7" name="Rectangle: Diagonal Corners Rounded 6">
            <a:extLst>
              <a:ext uri="{FF2B5EF4-FFF2-40B4-BE49-F238E27FC236}">
                <a16:creationId xmlns:a16="http://schemas.microsoft.com/office/drawing/2014/main" id="{75106E2D-183F-3328-3A22-5E33A7F0FE6B}"/>
              </a:ext>
            </a:extLst>
          </p:cNvPr>
          <p:cNvSpPr/>
          <p:nvPr/>
        </p:nvSpPr>
        <p:spPr>
          <a:xfrm>
            <a:off x="345189" y="2427377"/>
            <a:ext cx="11501617" cy="58840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Performed thorough data analysis and preprocessing to ensure data quality.</a:t>
            </a:r>
          </a:p>
        </p:txBody>
      </p:sp>
      <p:sp>
        <p:nvSpPr>
          <p:cNvPr id="8" name="Rectangle: Diagonal Corners Rounded 7">
            <a:extLst>
              <a:ext uri="{FF2B5EF4-FFF2-40B4-BE49-F238E27FC236}">
                <a16:creationId xmlns:a16="http://schemas.microsoft.com/office/drawing/2014/main" id="{F2FD7370-8060-8780-32D9-D3B2F1121612}"/>
              </a:ext>
            </a:extLst>
          </p:cNvPr>
          <p:cNvSpPr/>
          <p:nvPr/>
        </p:nvSpPr>
        <p:spPr>
          <a:xfrm>
            <a:off x="345189" y="3195516"/>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and enhanced a model for acne detection with improved accuracy.</a:t>
            </a:r>
          </a:p>
        </p:txBody>
      </p:sp>
      <p:sp>
        <p:nvSpPr>
          <p:cNvPr id="9" name="Rectangle: Diagonal Corners Rounded 6">
            <a:extLst>
              <a:ext uri="{FF2B5EF4-FFF2-40B4-BE49-F238E27FC236}">
                <a16:creationId xmlns:a16="http://schemas.microsoft.com/office/drawing/2014/main" id="{13116767-76A8-DB37-42D1-573982A5A418}"/>
              </a:ext>
            </a:extLst>
          </p:cNvPr>
          <p:cNvSpPr/>
          <p:nvPr/>
        </p:nvSpPr>
        <p:spPr>
          <a:xfrm>
            <a:off x="345189" y="396240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Developed and optimized a model for acne severity classification.</a:t>
            </a:r>
          </a:p>
        </p:txBody>
      </p:sp>
      <p:sp>
        <p:nvSpPr>
          <p:cNvPr id="10" name="Rectangle: Diagonal Corners Rounded 6">
            <a:extLst>
              <a:ext uri="{FF2B5EF4-FFF2-40B4-BE49-F238E27FC236}">
                <a16:creationId xmlns:a16="http://schemas.microsoft.com/office/drawing/2014/main" id="{15369E28-6B55-E1E6-7950-4E75E39D24EE}"/>
              </a:ext>
            </a:extLst>
          </p:cNvPr>
          <p:cNvSpPr/>
          <p:nvPr/>
        </p:nvSpPr>
        <p:spPr>
          <a:xfrm>
            <a:off x="324410" y="4709184"/>
            <a:ext cx="11501617" cy="567052"/>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Siamese neural network was explored as a novel approach to address the challenges of acne image classification.</a:t>
            </a:r>
          </a:p>
        </p:txBody>
      </p:sp>
      <p:sp>
        <p:nvSpPr>
          <p:cNvPr id="15" name="Rectangle: Diagonal Corners Rounded 6">
            <a:extLst>
              <a:ext uri="{FF2B5EF4-FFF2-40B4-BE49-F238E27FC236}">
                <a16:creationId xmlns:a16="http://schemas.microsoft.com/office/drawing/2014/main" id="{8729210E-2E0B-0137-964E-F9250C06A1EE}"/>
              </a:ext>
            </a:extLst>
          </p:cNvPr>
          <p:cNvSpPr/>
          <p:nvPr/>
        </p:nvSpPr>
        <p:spPr>
          <a:xfrm>
            <a:off x="323112" y="5444510"/>
            <a:ext cx="11501617" cy="56705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Designed and implemented a web application for streamlined model deployment and user interaction (patients’ end).</a:t>
            </a:r>
          </a:p>
        </p:txBody>
      </p:sp>
      <p:sp>
        <p:nvSpPr>
          <p:cNvPr id="2" name="Rectangle: Diagonal Corners Rounded 1">
            <a:extLst>
              <a:ext uri="{FF2B5EF4-FFF2-40B4-BE49-F238E27FC236}">
                <a16:creationId xmlns:a16="http://schemas.microsoft.com/office/drawing/2014/main" id="{8EABAC1F-181F-5819-C03A-17A14C2B7E3C}"/>
              </a:ext>
            </a:extLst>
          </p:cNvPr>
          <p:cNvSpPr/>
          <p:nvPr/>
        </p:nvSpPr>
        <p:spPr>
          <a:xfrm>
            <a:off x="8153400" y="248422"/>
            <a:ext cx="3696649" cy="8512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90%</a:t>
            </a:r>
            <a:endParaRPr lang="en-US" sz="1600" b="1" dirty="0">
              <a:latin typeface="Adobe Devanagari"/>
            </a:endParaRPr>
          </a:p>
        </p:txBody>
      </p:sp>
      <p:graphicFrame>
        <p:nvGraphicFramePr>
          <p:cNvPr id="11" name="Chart 10">
            <a:extLst>
              <a:ext uri="{FF2B5EF4-FFF2-40B4-BE49-F238E27FC236}">
                <a16:creationId xmlns:a16="http://schemas.microsoft.com/office/drawing/2014/main" id="{BAFC3824-8EB6-4E44-0EA3-031EBA5B2FBB}"/>
              </a:ext>
            </a:extLst>
          </p:cNvPr>
          <p:cNvGraphicFramePr/>
          <p:nvPr/>
        </p:nvGraphicFramePr>
        <p:xfrm>
          <a:off x="10740137" y="354712"/>
          <a:ext cx="1133934" cy="6476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1438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3C94-A2E6-059F-0439-8A0BCE5608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861A89-32A1-51C8-F511-A391FD618548}"/>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4C962A3B-601C-7F77-5FD4-A702C34A8AD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E07184F-8D08-024C-D859-57DF77A044E8}"/>
              </a:ext>
            </a:extLst>
          </p:cNvPr>
          <p:cNvSpPr txBox="1">
            <a:spLocks/>
          </p:cNvSpPr>
          <p:nvPr/>
        </p:nvSpPr>
        <p:spPr>
          <a:xfrm>
            <a:off x="681215" y="160336"/>
            <a:ext cx="11201401"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System Diagram</a:t>
            </a:r>
          </a:p>
        </p:txBody>
      </p:sp>
      <p:sp>
        <p:nvSpPr>
          <p:cNvPr id="6" name="Rectangle 5">
            <a:extLst>
              <a:ext uri="{FF2B5EF4-FFF2-40B4-BE49-F238E27FC236}">
                <a16:creationId xmlns:a16="http://schemas.microsoft.com/office/drawing/2014/main" id="{72BE200E-2F80-F4F2-4078-1ED3B988B1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7" name="Picture 6" descr="A diagram of a computer system">
            <a:extLst>
              <a:ext uri="{FF2B5EF4-FFF2-40B4-BE49-F238E27FC236}">
                <a16:creationId xmlns:a16="http://schemas.microsoft.com/office/drawing/2014/main" id="{71E5C7C6-E38B-2E6F-6A2E-01754C21036D}"/>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4123" r="2316" b="4399"/>
          <a:stretch/>
        </p:blipFill>
        <p:spPr>
          <a:xfrm>
            <a:off x="914400" y="930393"/>
            <a:ext cx="10363200" cy="5257079"/>
          </a:xfrm>
          <a:prstGeom prst="rect">
            <a:avLst/>
          </a:prstGeom>
        </p:spPr>
      </p:pic>
    </p:spTree>
    <p:extLst>
      <p:ext uri="{BB962C8B-B14F-4D97-AF65-F5344CB8AC3E}">
        <p14:creationId xmlns:p14="http://schemas.microsoft.com/office/powerpoint/2010/main" val="370676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1785104"/>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Acne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Eczema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69389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7E27-FAEC-83ED-C723-CEA66089A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AC905-2E9C-4EF2-7D67-1155C0DEA77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9628AC68-2651-EAF7-1AC3-01CF626A68F3}"/>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1D96384-C25A-B9E4-1BB5-43F8CFA2938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BBACAA4-6263-EC72-D1AC-F1FA5844A71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Collection &amp; Validation</a:t>
            </a:r>
            <a:endParaRPr lang="en-US" sz="4000" dirty="0"/>
          </a:p>
        </p:txBody>
      </p:sp>
      <p:sp>
        <p:nvSpPr>
          <p:cNvPr id="8" name="Rectangle 7">
            <a:extLst>
              <a:ext uri="{FF2B5EF4-FFF2-40B4-BE49-F238E27FC236}">
                <a16:creationId xmlns:a16="http://schemas.microsoft.com/office/drawing/2014/main" id="{B7AC1FE9-B887-7C95-9471-36DD4F1FFD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5171187B-E72A-384C-D3FE-DA2853238E33}"/>
              </a:ext>
            </a:extLst>
          </p:cNvPr>
          <p:cNvPicPr>
            <a:picLocks noChangeAspect="1"/>
          </p:cNvPicPr>
          <p:nvPr/>
        </p:nvPicPr>
        <p:blipFill>
          <a:blip r:embed="rId4"/>
          <a:stretch>
            <a:fillRect/>
          </a:stretch>
        </p:blipFill>
        <p:spPr>
          <a:xfrm>
            <a:off x="693576" y="1372215"/>
            <a:ext cx="5157850" cy="2056785"/>
          </a:xfrm>
          <a:prstGeom prst="rect">
            <a:avLst/>
          </a:prstGeom>
        </p:spPr>
      </p:pic>
      <p:pic>
        <p:nvPicPr>
          <p:cNvPr id="7" name="Picture 6">
            <a:extLst>
              <a:ext uri="{FF2B5EF4-FFF2-40B4-BE49-F238E27FC236}">
                <a16:creationId xmlns:a16="http://schemas.microsoft.com/office/drawing/2014/main" id="{7B04C948-37E3-168A-F64D-BE70651B65B2}"/>
              </a:ext>
            </a:extLst>
          </p:cNvPr>
          <p:cNvPicPr>
            <a:picLocks noChangeAspect="1"/>
          </p:cNvPicPr>
          <p:nvPr/>
        </p:nvPicPr>
        <p:blipFill>
          <a:blip r:embed="rId5"/>
          <a:stretch>
            <a:fillRect/>
          </a:stretch>
        </p:blipFill>
        <p:spPr>
          <a:xfrm>
            <a:off x="704462" y="3584575"/>
            <a:ext cx="5146964" cy="2359025"/>
          </a:xfrm>
          <a:prstGeom prst="rect">
            <a:avLst/>
          </a:prstGeom>
        </p:spPr>
      </p:pic>
      <p:pic>
        <p:nvPicPr>
          <p:cNvPr id="10" name="Picture 9" descr="A document with writing on it&#10;&#10;Description automatically generated">
            <a:extLst>
              <a:ext uri="{FF2B5EF4-FFF2-40B4-BE49-F238E27FC236}">
                <a16:creationId xmlns:a16="http://schemas.microsoft.com/office/drawing/2014/main" id="{8A1196C2-0BCF-496C-1931-04A646DD46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3666" y="1209675"/>
            <a:ext cx="4291534" cy="4810125"/>
          </a:xfrm>
          <a:prstGeom prst="rect">
            <a:avLst/>
          </a:prstGeom>
        </p:spPr>
      </p:pic>
    </p:spTree>
    <p:extLst>
      <p:ext uri="{BB962C8B-B14F-4D97-AF65-F5344CB8AC3E}">
        <p14:creationId xmlns:p14="http://schemas.microsoft.com/office/powerpoint/2010/main" val="13012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0A1CB-36BF-D9A0-B442-2CA194170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13E79-0795-7750-CF3D-AF4984E89A5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4B9BC31-E9FA-296B-AD4F-8BA7B2783BBA}"/>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075E01F8-CA6C-947B-032A-3B85C52DF71B}"/>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F8716C6-4DBE-429D-1165-4865D71F61B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Dataset</a:t>
            </a:r>
            <a:endParaRPr lang="en-US" sz="4000" dirty="0"/>
          </a:p>
        </p:txBody>
      </p:sp>
      <p:sp>
        <p:nvSpPr>
          <p:cNvPr id="8" name="Rectangle 7">
            <a:extLst>
              <a:ext uri="{FF2B5EF4-FFF2-40B4-BE49-F238E27FC236}">
                <a16:creationId xmlns:a16="http://schemas.microsoft.com/office/drawing/2014/main" id="{AC068B0E-8A8A-FCAA-DC22-5EEA256FF2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9BC709F-0D4C-428E-0686-EB6DB9B9D501}"/>
              </a:ext>
            </a:extLst>
          </p:cNvPr>
          <p:cNvPicPr>
            <a:picLocks noChangeAspect="1"/>
          </p:cNvPicPr>
          <p:nvPr/>
        </p:nvPicPr>
        <p:blipFill>
          <a:blip r:embed="rId4"/>
          <a:stretch>
            <a:fillRect/>
          </a:stretch>
        </p:blipFill>
        <p:spPr>
          <a:xfrm>
            <a:off x="533400" y="1447800"/>
            <a:ext cx="3553321" cy="1209844"/>
          </a:xfrm>
          <a:prstGeom prst="rect">
            <a:avLst/>
          </a:prstGeom>
        </p:spPr>
      </p:pic>
      <p:pic>
        <p:nvPicPr>
          <p:cNvPr id="11" name="Picture 10">
            <a:extLst>
              <a:ext uri="{FF2B5EF4-FFF2-40B4-BE49-F238E27FC236}">
                <a16:creationId xmlns:a16="http://schemas.microsoft.com/office/drawing/2014/main" id="{B0D32DA5-267A-B7DF-ABF4-A830CFF2E885}"/>
              </a:ext>
            </a:extLst>
          </p:cNvPr>
          <p:cNvPicPr>
            <a:picLocks noChangeAspect="1"/>
          </p:cNvPicPr>
          <p:nvPr/>
        </p:nvPicPr>
        <p:blipFill>
          <a:blip r:embed="rId5"/>
          <a:stretch>
            <a:fillRect/>
          </a:stretch>
        </p:blipFill>
        <p:spPr>
          <a:xfrm>
            <a:off x="8686800" y="1066800"/>
            <a:ext cx="3357247" cy="3264667"/>
          </a:xfrm>
          <a:prstGeom prst="rect">
            <a:avLst/>
          </a:prstGeom>
        </p:spPr>
      </p:pic>
      <p:pic>
        <p:nvPicPr>
          <p:cNvPr id="13" name="Picture 12">
            <a:extLst>
              <a:ext uri="{FF2B5EF4-FFF2-40B4-BE49-F238E27FC236}">
                <a16:creationId xmlns:a16="http://schemas.microsoft.com/office/drawing/2014/main" id="{5076F1F2-461A-5835-D817-73F185C2C441}"/>
              </a:ext>
            </a:extLst>
          </p:cNvPr>
          <p:cNvPicPr>
            <a:picLocks noChangeAspect="1"/>
          </p:cNvPicPr>
          <p:nvPr/>
        </p:nvPicPr>
        <p:blipFill>
          <a:blip r:embed="rId6"/>
          <a:stretch>
            <a:fillRect/>
          </a:stretch>
        </p:blipFill>
        <p:spPr>
          <a:xfrm>
            <a:off x="5355771" y="2450332"/>
            <a:ext cx="3178629" cy="3264667"/>
          </a:xfrm>
          <a:prstGeom prst="rect">
            <a:avLst/>
          </a:prstGeom>
        </p:spPr>
      </p:pic>
      <p:pic>
        <p:nvPicPr>
          <p:cNvPr id="15" name="Picture 14">
            <a:extLst>
              <a:ext uri="{FF2B5EF4-FFF2-40B4-BE49-F238E27FC236}">
                <a16:creationId xmlns:a16="http://schemas.microsoft.com/office/drawing/2014/main" id="{C0F18D67-A71C-C3B8-1557-D85AAF1A25FD}"/>
              </a:ext>
            </a:extLst>
          </p:cNvPr>
          <p:cNvPicPr>
            <a:picLocks noChangeAspect="1"/>
          </p:cNvPicPr>
          <p:nvPr/>
        </p:nvPicPr>
        <p:blipFill>
          <a:blip r:embed="rId7"/>
          <a:stretch>
            <a:fillRect/>
          </a:stretch>
        </p:blipFill>
        <p:spPr>
          <a:xfrm>
            <a:off x="538343" y="2743200"/>
            <a:ext cx="4643257" cy="3232557"/>
          </a:xfrm>
          <a:prstGeom prst="rect">
            <a:avLst/>
          </a:prstGeom>
        </p:spPr>
      </p:pic>
    </p:spTree>
    <p:extLst>
      <p:ext uri="{BB962C8B-B14F-4D97-AF65-F5344CB8AC3E}">
        <p14:creationId xmlns:p14="http://schemas.microsoft.com/office/powerpoint/2010/main" val="120313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BE27-3CE7-1F2E-16C7-BED1512DD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A5F54-1A96-431B-8252-6E31D48817D0}"/>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582F022-5A63-1B4A-BF3F-DBD45554FC55}"/>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9A8C978B-9F31-8CB5-810D-6F74F65D79E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CADFFAC-0D4B-7926-326E-2AF94F2E73B2}"/>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01CEED65-F1B4-7E39-A79B-40C68D5929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064EDFD9-CF0E-B51F-8673-C0D5D55DF9E7}"/>
              </a:ext>
            </a:extLst>
          </p:cNvPr>
          <p:cNvPicPr>
            <a:picLocks noChangeAspect="1"/>
          </p:cNvPicPr>
          <p:nvPr/>
        </p:nvPicPr>
        <p:blipFill>
          <a:blip r:embed="rId4"/>
          <a:stretch>
            <a:fillRect/>
          </a:stretch>
        </p:blipFill>
        <p:spPr>
          <a:xfrm>
            <a:off x="6074114" y="1401762"/>
            <a:ext cx="5813086" cy="4084638"/>
          </a:xfrm>
          <a:prstGeom prst="rect">
            <a:avLst/>
          </a:prstGeom>
        </p:spPr>
      </p:pic>
      <p:pic>
        <p:nvPicPr>
          <p:cNvPr id="9" name="Picture 8">
            <a:extLst>
              <a:ext uri="{FF2B5EF4-FFF2-40B4-BE49-F238E27FC236}">
                <a16:creationId xmlns:a16="http://schemas.microsoft.com/office/drawing/2014/main" id="{21E5D1F6-A16A-11E2-B72E-6BF25E1049DE}"/>
              </a:ext>
            </a:extLst>
          </p:cNvPr>
          <p:cNvPicPr>
            <a:picLocks noChangeAspect="1"/>
          </p:cNvPicPr>
          <p:nvPr/>
        </p:nvPicPr>
        <p:blipFill>
          <a:blip r:embed="rId5"/>
          <a:stretch>
            <a:fillRect/>
          </a:stretch>
        </p:blipFill>
        <p:spPr>
          <a:xfrm>
            <a:off x="321906" y="1600199"/>
            <a:ext cx="5549007" cy="3693865"/>
          </a:xfrm>
          <a:prstGeom prst="rect">
            <a:avLst/>
          </a:prstGeom>
        </p:spPr>
      </p:pic>
    </p:spTree>
    <p:extLst>
      <p:ext uri="{BB962C8B-B14F-4D97-AF65-F5344CB8AC3E}">
        <p14:creationId xmlns:p14="http://schemas.microsoft.com/office/powerpoint/2010/main" val="428234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3AAA-0044-FFE6-A36B-3DD867E1E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5034B-82D1-6903-F740-C01723F2669E}"/>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71DC0D2-93F7-257E-DC2F-283D284C72A7}"/>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CD371848-4586-1C18-6826-12E51881F21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5ADD8D9-B1A0-D297-D30A-502905C17829}"/>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 Non-Acne Dataset</a:t>
            </a:r>
            <a:endParaRPr lang="en-US" sz="4000" dirty="0"/>
          </a:p>
        </p:txBody>
      </p:sp>
      <p:sp>
        <p:nvSpPr>
          <p:cNvPr id="8" name="Rectangle 7">
            <a:extLst>
              <a:ext uri="{FF2B5EF4-FFF2-40B4-BE49-F238E27FC236}">
                <a16:creationId xmlns:a16="http://schemas.microsoft.com/office/drawing/2014/main" id="{C52A61E2-3633-3168-9F66-FBA68ACEDE2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0879850A-427A-8739-2A01-456936777F54}"/>
              </a:ext>
            </a:extLst>
          </p:cNvPr>
          <p:cNvPicPr>
            <a:picLocks noChangeAspect="1"/>
          </p:cNvPicPr>
          <p:nvPr/>
        </p:nvPicPr>
        <p:blipFill>
          <a:blip r:embed="rId4"/>
          <a:stretch>
            <a:fillRect/>
          </a:stretch>
        </p:blipFill>
        <p:spPr>
          <a:xfrm>
            <a:off x="762000" y="1447800"/>
            <a:ext cx="5420322" cy="2462685"/>
          </a:xfrm>
          <a:prstGeom prst="rect">
            <a:avLst/>
          </a:prstGeom>
        </p:spPr>
      </p:pic>
      <p:pic>
        <p:nvPicPr>
          <p:cNvPr id="9218" name="Picture 2">
            <a:extLst>
              <a:ext uri="{FF2B5EF4-FFF2-40B4-BE49-F238E27FC236}">
                <a16:creationId xmlns:a16="http://schemas.microsoft.com/office/drawing/2014/main" id="{AF34BFA6-F8E5-6AA8-A8F9-B079F4B5E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110" y="2209800"/>
            <a:ext cx="5539290" cy="366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3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D4AA-BC24-2B7B-A1AB-9838D218C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D9484-A118-511E-37E3-91259C69060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BF5EFF5-B4D7-BD0B-F2F3-FCB248252E9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ECFF611-8B4D-CECF-051E-9C0275A1BA11}"/>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284C612-0E79-40FD-1969-A01A81C0559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5A758B34-3DF9-442C-0C0A-6E9FB36083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4B969A5-30FC-7D33-07C3-15CFE3AD18BC}"/>
              </a:ext>
            </a:extLst>
          </p:cNvPr>
          <p:cNvPicPr>
            <a:picLocks noChangeAspect="1"/>
          </p:cNvPicPr>
          <p:nvPr/>
        </p:nvPicPr>
        <p:blipFill>
          <a:blip r:embed="rId4"/>
          <a:stretch>
            <a:fillRect/>
          </a:stretch>
        </p:blipFill>
        <p:spPr>
          <a:xfrm>
            <a:off x="643127" y="1483244"/>
            <a:ext cx="5397490" cy="3148012"/>
          </a:xfrm>
          <a:prstGeom prst="rect">
            <a:avLst/>
          </a:prstGeom>
        </p:spPr>
      </p:pic>
      <p:pic>
        <p:nvPicPr>
          <p:cNvPr id="9" name="Picture 8" descr="A graph with numbers and text&#10;&#10;Description automatically generated with medium confidence">
            <a:extLst>
              <a:ext uri="{FF2B5EF4-FFF2-40B4-BE49-F238E27FC236}">
                <a16:creationId xmlns:a16="http://schemas.microsoft.com/office/drawing/2014/main" id="{B34B02CC-2013-C12E-042C-D5292988A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304" y="662930"/>
            <a:ext cx="5394971" cy="5394971"/>
          </a:xfrm>
          <a:prstGeom prst="rect">
            <a:avLst/>
          </a:prstGeom>
        </p:spPr>
      </p:pic>
    </p:spTree>
    <p:extLst>
      <p:ext uri="{BB962C8B-B14F-4D97-AF65-F5344CB8AC3E}">
        <p14:creationId xmlns:p14="http://schemas.microsoft.com/office/powerpoint/2010/main" val="161214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0DA66-4125-50DE-C151-E1949D091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D036D-9E76-7084-5F20-16511F91E707}"/>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2337FC1-6E61-9B36-C458-E89F7EF7F86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6E04D1B-56B5-8524-7D59-FF5B2FF74BB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CA68EE4-9368-8DB8-B457-F20F0CB0731A}"/>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p:txBody>
      </p:sp>
      <p:sp>
        <p:nvSpPr>
          <p:cNvPr id="8" name="Rectangle 7">
            <a:extLst>
              <a:ext uri="{FF2B5EF4-FFF2-40B4-BE49-F238E27FC236}">
                <a16:creationId xmlns:a16="http://schemas.microsoft.com/office/drawing/2014/main" id="{E58887EC-A112-C802-B4B8-20D4CC6AAD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98DE64E3-A448-0379-34F9-325DFD8A04BA}"/>
              </a:ext>
            </a:extLst>
          </p:cNvPr>
          <p:cNvPicPr>
            <a:picLocks noChangeAspect="1"/>
          </p:cNvPicPr>
          <p:nvPr/>
        </p:nvPicPr>
        <p:blipFill>
          <a:blip r:embed="rId4"/>
          <a:srcRect l="1254" t="3478" r="2156" b="3077"/>
          <a:stretch/>
        </p:blipFill>
        <p:spPr>
          <a:xfrm>
            <a:off x="6248400" y="1184764"/>
            <a:ext cx="5689600" cy="2358991"/>
          </a:xfrm>
          <a:prstGeom prst="rect">
            <a:avLst/>
          </a:prstGeom>
        </p:spPr>
      </p:pic>
      <p:sp>
        <p:nvSpPr>
          <p:cNvPr id="14" name="Rectangle: Diagonal Corners Rounded 13">
            <a:extLst>
              <a:ext uri="{FF2B5EF4-FFF2-40B4-BE49-F238E27FC236}">
                <a16:creationId xmlns:a16="http://schemas.microsoft.com/office/drawing/2014/main" id="{7FBCD29A-DBF1-CD68-21F4-F0FCFB7C4681}"/>
              </a:ext>
            </a:extLst>
          </p:cNvPr>
          <p:cNvSpPr/>
          <p:nvPr/>
        </p:nvSpPr>
        <p:spPr>
          <a:xfrm>
            <a:off x="736600" y="1477964"/>
            <a:ext cx="3708400" cy="243668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Histogram</a:t>
            </a:r>
          </a:p>
          <a:p>
            <a:pPr algn="ctr"/>
            <a:r>
              <a:rPr lang="en-US" sz="1600" dirty="0">
                <a:latin typeface="Adobe Devanagari"/>
              </a:rPr>
              <a:t>Acne often presents with specific color characteristics, such as redness, inflammation, or variations in skin tone. By analyzing the color distribution of images in  our dataset, we can gain insights into these characteristics and how they might differentiate acne from non-acne images.</a:t>
            </a:r>
          </a:p>
        </p:txBody>
      </p:sp>
      <p:pic>
        <p:nvPicPr>
          <p:cNvPr id="3" name="Picture 2" descr="A close-up of a person's face&#10;&#10;AI-generated content may be incorrect.">
            <a:extLst>
              <a:ext uri="{FF2B5EF4-FFF2-40B4-BE49-F238E27FC236}">
                <a16:creationId xmlns:a16="http://schemas.microsoft.com/office/drawing/2014/main" id="{8E51101B-228F-C749-334B-4BA0DE76E259}"/>
              </a:ext>
            </a:extLst>
          </p:cNvPr>
          <p:cNvPicPr>
            <a:picLocks noChangeAspect="1"/>
          </p:cNvPicPr>
          <p:nvPr/>
        </p:nvPicPr>
        <p:blipFill>
          <a:blip r:embed="rId5"/>
          <a:srcRect l="1282" r="1"/>
          <a:stretch/>
        </p:blipFill>
        <p:spPr>
          <a:xfrm>
            <a:off x="4648200" y="3712029"/>
            <a:ext cx="5867400" cy="2480310"/>
          </a:xfrm>
          <a:prstGeom prst="rect">
            <a:avLst/>
          </a:prstGeom>
        </p:spPr>
      </p:pic>
    </p:spTree>
    <p:extLst>
      <p:ext uri="{BB962C8B-B14F-4D97-AF65-F5344CB8AC3E}">
        <p14:creationId xmlns:p14="http://schemas.microsoft.com/office/powerpoint/2010/main" val="245984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4FBD1-C721-2AC1-7FD3-B5BD0C53E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5CBD9-99D9-F137-06FC-7522596D446F}"/>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DAF1E1C-DEEF-EC8E-990D-04783E8DC20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139429AB-FC92-1E98-0C9B-564EDAF8C54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D4BD41A-8794-D611-3C09-C428EB8982A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Acne Lesion Localization</a:t>
            </a:r>
            <a:endParaRPr lang="en-US" sz="4000" dirty="0"/>
          </a:p>
        </p:txBody>
      </p:sp>
      <p:sp>
        <p:nvSpPr>
          <p:cNvPr id="8" name="Rectangle 7">
            <a:extLst>
              <a:ext uri="{FF2B5EF4-FFF2-40B4-BE49-F238E27FC236}">
                <a16:creationId xmlns:a16="http://schemas.microsoft.com/office/drawing/2014/main" id="{C9F5354B-8CD5-5342-72EC-6FA3ACAFE4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descr="A close-up of a person's face&#10;&#10;AI-generated content may be incorrect.">
            <a:extLst>
              <a:ext uri="{FF2B5EF4-FFF2-40B4-BE49-F238E27FC236}">
                <a16:creationId xmlns:a16="http://schemas.microsoft.com/office/drawing/2014/main" id="{0AF05EA8-D6B4-483F-8ED5-C57EB9A0F3F6}"/>
              </a:ext>
            </a:extLst>
          </p:cNvPr>
          <p:cNvPicPr>
            <a:picLocks noChangeAspect="1"/>
          </p:cNvPicPr>
          <p:nvPr/>
        </p:nvPicPr>
        <p:blipFill>
          <a:blip r:embed="rId4"/>
          <a:srcRect l="1282" r="1"/>
          <a:stretch/>
        </p:blipFill>
        <p:spPr>
          <a:xfrm>
            <a:off x="762000" y="1173162"/>
            <a:ext cx="5867400" cy="2267585"/>
          </a:xfrm>
          <a:prstGeom prst="rect">
            <a:avLst/>
          </a:prstGeom>
        </p:spPr>
      </p:pic>
      <p:pic>
        <p:nvPicPr>
          <p:cNvPr id="10" name="Picture 9" descr="A close-up of a person's face&#10;&#10;AI-generated content may be incorrect.">
            <a:extLst>
              <a:ext uri="{FF2B5EF4-FFF2-40B4-BE49-F238E27FC236}">
                <a16:creationId xmlns:a16="http://schemas.microsoft.com/office/drawing/2014/main" id="{198FFFD5-FA9A-6CCF-D71C-915D0EB72C1F}"/>
              </a:ext>
            </a:extLst>
          </p:cNvPr>
          <p:cNvPicPr>
            <a:picLocks noChangeAspect="1"/>
          </p:cNvPicPr>
          <p:nvPr/>
        </p:nvPicPr>
        <p:blipFill>
          <a:blip r:embed="rId5"/>
          <a:srcRect l="1139" t="2827" b="-1"/>
          <a:stretch/>
        </p:blipFill>
        <p:spPr>
          <a:xfrm>
            <a:off x="6781799" y="1981200"/>
            <a:ext cx="5207381" cy="3006566"/>
          </a:xfrm>
          <a:prstGeom prst="rect">
            <a:avLst/>
          </a:prstGeom>
        </p:spPr>
      </p:pic>
      <p:pic>
        <p:nvPicPr>
          <p:cNvPr id="11" name="Picture 10" descr="Close-up of a person's face&#10;&#10;AI-generated content may be incorrect.">
            <a:extLst>
              <a:ext uri="{FF2B5EF4-FFF2-40B4-BE49-F238E27FC236}">
                <a16:creationId xmlns:a16="http://schemas.microsoft.com/office/drawing/2014/main" id="{B6B6EFED-26EF-9102-21C3-1D644895CBF5}"/>
              </a:ext>
            </a:extLst>
          </p:cNvPr>
          <p:cNvPicPr>
            <a:picLocks noChangeAspect="1"/>
          </p:cNvPicPr>
          <p:nvPr/>
        </p:nvPicPr>
        <p:blipFill>
          <a:blip r:embed="rId6"/>
          <a:stretch>
            <a:fillRect/>
          </a:stretch>
        </p:blipFill>
        <p:spPr>
          <a:xfrm>
            <a:off x="679580" y="3603646"/>
            <a:ext cx="5943600" cy="2251710"/>
          </a:xfrm>
          <a:prstGeom prst="rect">
            <a:avLst/>
          </a:prstGeom>
        </p:spPr>
      </p:pic>
    </p:spTree>
    <p:extLst>
      <p:ext uri="{BB962C8B-B14F-4D97-AF65-F5344CB8AC3E}">
        <p14:creationId xmlns:p14="http://schemas.microsoft.com/office/powerpoint/2010/main" val="334558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rown spots&#10;&#10;Description automatically generated">
            <a:extLst>
              <a:ext uri="{FF2B5EF4-FFF2-40B4-BE49-F238E27FC236}">
                <a16:creationId xmlns:a16="http://schemas.microsoft.com/office/drawing/2014/main" id="{B324A0C5-5BC6-2933-9AC2-EC3EC515993F}"/>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Rectangle 2">
            <a:extLst>
              <a:ext uri="{FF2B5EF4-FFF2-40B4-BE49-F238E27FC236}">
                <a16:creationId xmlns:a16="http://schemas.microsoft.com/office/drawing/2014/main" id="{471F7F54-AC63-1BF8-D7C8-8FA46C6D9FC3}"/>
              </a:ext>
            </a:extLst>
          </p:cNvPr>
          <p:cNvSpPr/>
          <p:nvPr/>
        </p:nvSpPr>
        <p:spPr>
          <a:xfrm>
            <a:off x="228600" y="487878"/>
            <a:ext cx="2209800" cy="25146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 name="Picture 3" descr="A person sitting at a desk&#10;&#10;Description automatically generated">
            <a:extLst>
              <a:ext uri="{FF2B5EF4-FFF2-40B4-BE49-F238E27FC236}">
                <a16:creationId xmlns:a16="http://schemas.microsoft.com/office/drawing/2014/main" id="{31D308B9-9E82-2078-A1E6-9760C73EE144}"/>
              </a:ext>
            </a:extLst>
          </p:cNvPr>
          <p:cNvPicPr>
            <a:picLocks noChangeAspect="1"/>
          </p:cNvPicPr>
          <p:nvPr/>
        </p:nvPicPr>
        <p:blipFill rotWithShape="1">
          <a:blip r:embed="rId3">
            <a:extLst>
              <a:ext uri="{28A0092B-C50C-407E-A947-70E740481C1C}">
                <a14:useLocalDpi xmlns:a14="http://schemas.microsoft.com/office/drawing/2010/main" val="0"/>
              </a:ext>
            </a:extLst>
          </a:blip>
          <a:srcRect l="8512" r="6173"/>
          <a:stretch/>
        </p:blipFill>
        <p:spPr>
          <a:xfrm>
            <a:off x="381000" y="640278"/>
            <a:ext cx="1905000" cy="2232916"/>
          </a:xfrm>
          <a:prstGeom prst="rect">
            <a:avLst/>
          </a:prstGeom>
        </p:spPr>
      </p:pic>
      <p:sp>
        <p:nvSpPr>
          <p:cNvPr id="5" name="Title 4">
            <a:extLst>
              <a:ext uri="{FF2B5EF4-FFF2-40B4-BE49-F238E27FC236}">
                <a16:creationId xmlns:a16="http://schemas.microsoft.com/office/drawing/2014/main" id="{68D44E46-2A09-9CC2-DFC1-8733E8976C64}"/>
              </a:ext>
            </a:extLst>
          </p:cNvPr>
          <p:cNvSpPr txBox="1">
            <a:spLocks/>
          </p:cNvSpPr>
          <p:nvPr/>
        </p:nvSpPr>
        <p:spPr>
          <a:xfrm>
            <a:off x="2438400" y="457200"/>
            <a:ext cx="3590527" cy="2362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400" b="1" dirty="0">
                <a:solidFill>
                  <a:srgbClr val="641800"/>
                </a:solidFill>
                <a:latin typeface="Adobe Devanagari"/>
              </a:rPr>
              <a:t>Dr. Saman </a:t>
            </a:r>
            <a:r>
              <a:rPr lang="en-US" sz="2400" b="1" dirty="0" err="1">
                <a:solidFill>
                  <a:srgbClr val="641800"/>
                </a:solidFill>
                <a:latin typeface="Adobe Devanagari"/>
              </a:rPr>
              <a:t>Gunasekara</a:t>
            </a:r>
            <a:endParaRPr lang="en-US" sz="2400" b="1" dirty="0">
              <a:solidFill>
                <a:srgbClr val="641800"/>
              </a:solidFill>
              <a:latin typeface="Adobe Devanagari"/>
            </a:endParaRPr>
          </a:p>
          <a:p>
            <a:pPr algn="l"/>
            <a:r>
              <a:rPr lang="en-US" sz="1600" b="1" dirty="0">
                <a:solidFill>
                  <a:srgbClr val="641800"/>
                </a:solidFill>
                <a:latin typeface="Adobe Devanagari"/>
              </a:rPr>
              <a:t>External Supervisor</a:t>
            </a:r>
          </a:p>
          <a:p>
            <a:pPr algn="l"/>
            <a:endParaRPr lang="en-US" sz="1600" b="1" dirty="0">
              <a:solidFill>
                <a:srgbClr val="641800"/>
              </a:solidFill>
              <a:latin typeface="Adobe Devanagari"/>
            </a:endParaRPr>
          </a:p>
          <a:p>
            <a:pPr algn="l"/>
            <a:r>
              <a:rPr lang="en-US" sz="1600" b="1" i="1" dirty="0">
                <a:solidFill>
                  <a:srgbClr val="641800"/>
                </a:solidFill>
                <a:latin typeface="Adobe Devanagari"/>
              </a:rPr>
              <a:t>MBBS. MD. (Dermatology)</a:t>
            </a:r>
          </a:p>
          <a:p>
            <a:pPr algn="l"/>
            <a:r>
              <a:rPr lang="en-US" sz="1600" b="1" i="1" dirty="0">
                <a:solidFill>
                  <a:srgbClr val="641800"/>
                </a:solidFill>
                <a:latin typeface="Adobe Devanagari"/>
              </a:rPr>
              <a:t>Consultant Dermatologist</a:t>
            </a:r>
          </a:p>
          <a:p>
            <a:pPr algn="l"/>
            <a:r>
              <a:rPr lang="en-US" sz="1600" b="1" i="1" dirty="0">
                <a:solidFill>
                  <a:srgbClr val="641800"/>
                </a:solidFill>
                <a:latin typeface="Adobe Devanagari"/>
              </a:rPr>
              <a:t>Teaching Hospital - </a:t>
            </a:r>
            <a:r>
              <a:rPr lang="en-US" sz="1600" b="1" i="1" dirty="0" err="1">
                <a:solidFill>
                  <a:srgbClr val="641800"/>
                </a:solidFill>
                <a:latin typeface="Adobe Devanagari"/>
              </a:rPr>
              <a:t>Kalubowila</a:t>
            </a:r>
            <a:endParaRPr lang="en-US" sz="1600" b="1" i="1" dirty="0">
              <a:solidFill>
                <a:srgbClr val="641800"/>
              </a:solidFill>
              <a:latin typeface="Adobe Devanagari"/>
            </a:endParaRPr>
          </a:p>
        </p:txBody>
      </p:sp>
      <p:sp>
        <p:nvSpPr>
          <p:cNvPr id="6" name="Rectangle 5">
            <a:extLst>
              <a:ext uri="{FF2B5EF4-FFF2-40B4-BE49-F238E27FC236}">
                <a16:creationId xmlns:a16="http://schemas.microsoft.com/office/drawing/2014/main" id="{4CF9FC1B-289B-B07D-BD7B-E1A698787DC7}"/>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
        <p:nvSpPr>
          <p:cNvPr id="7" name="Rectangle 6">
            <a:extLst>
              <a:ext uri="{FF2B5EF4-FFF2-40B4-BE49-F238E27FC236}">
                <a16:creationId xmlns:a16="http://schemas.microsoft.com/office/drawing/2014/main" id="{FB9BC5BB-4C4B-3A67-C95D-F063572ABAFA}"/>
              </a:ext>
            </a:extLst>
          </p:cNvPr>
          <p:cNvSpPr/>
          <p:nvPr/>
        </p:nvSpPr>
        <p:spPr>
          <a:xfrm>
            <a:off x="736943" y="3888054"/>
            <a:ext cx="1182880" cy="152214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11" name="Title 4">
            <a:extLst>
              <a:ext uri="{FF2B5EF4-FFF2-40B4-BE49-F238E27FC236}">
                <a16:creationId xmlns:a16="http://schemas.microsoft.com/office/drawing/2014/main" id="{7B8EB8B0-4703-D27B-DC2E-02DFA7EB4E05}"/>
              </a:ext>
            </a:extLst>
          </p:cNvPr>
          <p:cNvSpPr txBox="1">
            <a:spLocks/>
          </p:cNvSpPr>
          <p:nvPr/>
        </p:nvSpPr>
        <p:spPr>
          <a:xfrm>
            <a:off x="1972073" y="4135772"/>
            <a:ext cx="3590527" cy="96962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000" b="1" dirty="0">
                <a:solidFill>
                  <a:srgbClr val="641800"/>
                </a:solidFill>
                <a:latin typeface="Adobe Devanagari"/>
              </a:rPr>
              <a:t>Dr. </a:t>
            </a:r>
            <a:r>
              <a:rPr lang="en-US" sz="2000" b="1" dirty="0" err="1">
                <a:solidFill>
                  <a:srgbClr val="641800"/>
                </a:solidFill>
                <a:latin typeface="Adobe Devanagari"/>
              </a:rPr>
              <a:t>kasun</a:t>
            </a:r>
            <a:r>
              <a:rPr lang="en-US" sz="2000" b="1" dirty="0">
                <a:solidFill>
                  <a:srgbClr val="641800"/>
                </a:solidFill>
                <a:latin typeface="Adobe Devanagari"/>
              </a:rPr>
              <a:t> </a:t>
            </a:r>
            <a:r>
              <a:rPr lang="en-US" sz="2000" b="1" dirty="0" err="1">
                <a:solidFill>
                  <a:srgbClr val="641800"/>
                </a:solidFill>
                <a:latin typeface="Adobe Devanagari"/>
              </a:rPr>
              <a:t>Nayanakantha</a:t>
            </a:r>
            <a:endParaRPr lang="en-US" sz="2000" b="1" dirty="0">
              <a:solidFill>
                <a:srgbClr val="641800"/>
              </a:solidFill>
              <a:latin typeface="Adobe Devanagari"/>
            </a:endParaRPr>
          </a:p>
          <a:p>
            <a:pPr algn="l"/>
            <a:r>
              <a:rPr lang="en-US" sz="1400" b="1" dirty="0">
                <a:solidFill>
                  <a:srgbClr val="641800"/>
                </a:solidFill>
                <a:latin typeface="Adobe Devanagari"/>
              </a:rPr>
              <a:t>External Supervisor</a:t>
            </a:r>
          </a:p>
          <a:p>
            <a:pPr algn="l"/>
            <a:r>
              <a:rPr lang="en-US" sz="1400" b="1" i="1" dirty="0">
                <a:solidFill>
                  <a:srgbClr val="641800"/>
                </a:solidFill>
                <a:latin typeface="Adobe Devanagari"/>
              </a:rPr>
              <a:t>Dermatologist</a:t>
            </a:r>
          </a:p>
        </p:txBody>
      </p:sp>
      <p:cxnSp>
        <p:nvCxnSpPr>
          <p:cNvPr id="13" name="Straight Arrow Connector 12">
            <a:extLst>
              <a:ext uri="{FF2B5EF4-FFF2-40B4-BE49-F238E27FC236}">
                <a16:creationId xmlns:a16="http://schemas.microsoft.com/office/drawing/2014/main" id="{EC437D21-320B-95D8-0CAD-717D0A8853B6}"/>
              </a:ext>
            </a:extLst>
          </p:cNvPr>
          <p:cNvCxnSpPr>
            <a:stCxn id="3" idx="2"/>
          </p:cNvCxnSpPr>
          <p:nvPr/>
        </p:nvCxnSpPr>
        <p:spPr>
          <a:xfrm>
            <a:off x="1333500" y="3002478"/>
            <a:ext cx="0" cy="885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descr="A group of people posing for a photo&#10;&#10;Description automatically generated">
            <a:extLst>
              <a:ext uri="{FF2B5EF4-FFF2-40B4-BE49-F238E27FC236}">
                <a16:creationId xmlns:a16="http://schemas.microsoft.com/office/drawing/2014/main" id="{02BF5DCC-A957-48A0-9DBF-C496F87BB1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739" y="2698458"/>
            <a:ext cx="4507325" cy="2538294"/>
          </a:xfrm>
          <a:prstGeom prst="rect">
            <a:avLst/>
          </a:prstGeom>
        </p:spPr>
      </p:pic>
      <p:pic>
        <p:nvPicPr>
          <p:cNvPr id="15" name="Picture 14">
            <a:extLst>
              <a:ext uri="{FF2B5EF4-FFF2-40B4-BE49-F238E27FC236}">
                <a16:creationId xmlns:a16="http://schemas.microsoft.com/office/drawing/2014/main" id="{87A190AA-240D-2F27-0CB5-6D8844959A3F}"/>
              </a:ext>
            </a:extLst>
          </p:cNvPr>
          <p:cNvPicPr>
            <a:picLocks noChangeAspect="1"/>
          </p:cNvPicPr>
          <p:nvPr/>
        </p:nvPicPr>
        <p:blipFill rotWithShape="1">
          <a:blip r:embed="rId5"/>
          <a:srcRect t="32168" b="34039"/>
          <a:stretch/>
        </p:blipFill>
        <p:spPr>
          <a:xfrm>
            <a:off x="6565487" y="900533"/>
            <a:ext cx="3312581" cy="978678"/>
          </a:xfrm>
          <a:prstGeom prst="rect">
            <a:avLst/>
          </a:prstGeom>
        </p:spPr>
      </p:pic>
      <p:pic>
        <p:nvPicPr>
          <p:cNvPr id="16" name="Picture 15">
            <a:extLst>
              <a:ext uri="{FF2B5EF4-FFF2-40B4-BE49-F238E27FC236}">
                <a16:creationId xmlns:a16="http://schemas.microsoft.com/office/drawing/2014/main" id="{BA7521E5-5B84-0329-809E-B0EEA04C4E25}"/>
              </a:ext>
            </a:extLst>
          </p:cNvPr>
          <p:cNvPicPr>
            <a:picLocks noChangeAspect="1"/>
          </p:cNvPicPr>
          <p:nvPr/>
        </p:nvPicPr>
        <p:blipFill rotWithShape="1">
          <a:blip r:embed="rId5"/>
          <a:srcRect b="66519"/>
          <a:stretch/>
        </p:blipFill>
        <p:spPr>
          <a:xfrm>
            <a:off x="8584747" y="268952"/>
            <a:ext cx="3312581" cy="969628"/>
          </a:xfrm>
          <a:prstGeom prst="rect">
            <a:avLst/>
          </a:prstGeom>
        </p:spPr>
      </p:pic>
      <p:pic>
        <p:nvPicPr>
          <p:cNvPr id="18" name="Picture 17">
            <a:extLst>
              <a:ext uri="{FF2B5EF4-FFF2-40B4-BE49-F238E27FC236}">
                <a16:creationId xmlns:a16="http://schemas.microsoft.com/office/drawing/2014/main" id="{A33E659A-8367-48F9-26E4-481754EAB5BF}"/>
              </a:ext>
            </a:extLst>
          </p:cNvPr>
          <p:cNvPicPr>
            <a:picLocks noChangeAspect="1"/>
          </p:cNvPicPr>
          <p:nvPr/>
        </p:nvPicPr>
        <p:blipFill rotWithShape="1">
          <a:blip r:embed="rId5"/>
          <a:srcRect t="66206"/>
          <a:stretch/>
        </p:blipFill>
        <p:spPr>
          <a:xfrm>
            <a:off x="8542586" y="1487713"/>
            <a:ext cx="3312581" cy="978678"/>
          </a:xfrm>
          <a:prstGeom prst="rect">
            <a:avLst/>
          </a:prstGeom>
        </p:spPr>
      </p:pic>
      <p:pic>
        <p:nvPicPr>
          <p:cNvPr id="10" name="Picture 9" descr="A group of people standing together&#10;&#10;Description automatically generated">
            <a:extLst>
              <a:ext uri="{FF2B5EF4-FFF2-40B4-BE49-F238E27FC236}">
                <a16:creationId xmlns:a16="http://schemas.microsoft.com/office/drawing/2014/main" id="{22001449-9033-FE9C-825E-5743CE0FA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5775" y="3435576"/>
            <a:ext cx="3590527" cy="2692895"/>
          </a:xfrm>
          <a:prstGeom prst="rect">
            <a:avLst/>
          </a:prstGeom>
        </p:spPr>
      </p:pic>
      <p:pic>
        <p:nvPicPr>
          <p:cNvPr id="8" name="Picture 7" descr="A person wearing a blue lanyard and smiling&#10;&#10;Description automatically generated">
            <a:extLst>
              <a:ext uri="{FF2B5EF4-FFF2-40B4-BE49-F238E27FC236}">
                <a16:creationId xmlns:a16="http://schemas.microsoft.com/office/drawing/2014/main" id="{29041A55-C61D-4607-CF08-DBBCE2C804E1}"/>
              </a:ext>
            </a:extLst>
          </p:cNvPr>
          <p:cNvPicPr>
            <a:picLocks noChangeAspect="1"/>
          </p:cNvPicPr>
          <p:nvPr/>
        </p:nvPicPr>
        <p:blipFill>
          <a:blip r:embed="rId7" cstate="print">
            <a:extLst>
              <a:ext uri="{28A0092B-C50C-407E-A947-70E740481C1C}">
                <a14:useLocalDpi xmlns:a14="http://schemas.microsoft.com/office/drawing/2010/main" val="0"/>
              </a:ext>
            </a:extLst>
          </a:blip>
          <a:srcRect t="9478"/>
          <a:stretch/>
        </p:blipFill>
        <p:spPr>
          <a:xfrm>
            <a:off x="818305" y="3991014"/>
            <a:ext cx="1020155" cy="1328761"/>
          </a:xfrm>
          <a:prstGeom prst="rect">
            <a:avLst/>
          </a:prstGeom>
        </p:spPr>
      </p:pic>
    </p:spTree>
    <p:extLst>
      <p:ext uri="{BB962C8B-B14F-4D97-AF65-F5344CB8AC3E}">
        <p14:creationId xmlns:p14="http://schemas.microsoft.com/office/powerpoint/2010/main" val="374014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39F9A-E37A-32A9-070C-C1763C9D1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90345-F126-932E-A748-16EED109DCA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C2ED9C32-8914-74D1-4A55-DB734BF8EFA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2B96FB39-39BE-BE7E-F06E-50461F50D64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46298D9-8FC4-4A8E-102A-5DBC293BA577}"/>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87B360F-CB16-00E9-F5EF-7551C4326BE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110432E2-B25F-C958-553F-2128130724EC}"/>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using </a:t>
            </a:r>
            <a:r>
              <a:rPr lang="en-US" sz="1600" b="1" dirty="0" err="1">
                <a:latin typeface="Adobe Devanagari"/>
              </a:rPr>
              <a:t>ImageDataGenerator</a:t>
            </a:r>
            <a:endParaRPr lang="en-US" sz="1600" b="1" dirty="0">
              <a:latin typeface="Adobe Devanagari"/>
            </a:endParaRPr>
          </a:p>
        </p:txBody>
      </p:sp>
      <p:pic>
        <p:nvPicPr>
          <p:cNvPr id="7" name="Picture 6">
            <a:extLst>
              <a:ext uri="{FF2B5EF4-FFF2-40B4-BE49-F238E27FC236}">
                <a16:creationId xmlns:a16="http://schemas.microsoft.com/office/drawing/2014/main" id="{BAD4B7E6-8521-4597-520C-D23AADF60C21}"/>
              </a:ext>
            </a:extLst>
          </p:cNvPr>
          <p:cNvPicPr>
            <a:picLocks noChangeAspect="1"/>
          </p:cNvPicPr>
          <p:nvPr/>
        </p:nvPicPr>
        <p:blipFill>
          <a:blip r:embed="rId4"/>
          <a:stretch>
            <a:fillRect/>
          </a:stretch>
        </p:blipFill>
        <p:spPr>
          <a:xfrm>
            <a:off x="838200" y="2519361"/>
            <a:ext cx="7458075" cy="3390900"/>
          </a:xfrm>
          <a:prstGeom prst="rect">
            <a:avLst/>
          </a:prstGeom>
        </p:spPr>
      </p:pic>
      <p:pic>
        <p:nvPicPr>
          <p:cNvPr id="10" name="Picture 9" descr="A diagram of a computer model&#10;&#10;Description automatically generated with medium confidence">
            <a:extLst>
              <a:ext uri="{FF2B5EF4-FFF2-40B4-BE49-F238E27FC236}">
                <a16:creationId xmlns:a16="http://schemas.microsoft.com/office/drawing/2014/main" id="{A0F33D48-371E-9662-930B-52CEE8C28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979" y="1600200"/>
            <a:ext cx="3181350" cy="3838575"/>
          </a:xfrm>
          <a:prstGeom prst="rect">
            <a:avLst/>
          </a:prstGeom>
        </p:spPr>
      </p:pic>
    </p:spTree>
    <p:extLst>
      <p:ext uri="{BB962C8B-B14F-4D97-AF65-F5344CB8AC3E}">
        <p14:creationId xmlns:p14="http://schemas.microsoft.com/office/powerpoint/2010/main" val="423918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CE46-125B-C0D4-C9D9-614BCF2BB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6214-E844-A577-9A16-E922E01A672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ADE83F9C-CA94-64E8-EFE7-D5C17E086A9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51F29AAF-EB5D-3696-719E-1CD08B65CCC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1EC4E4E-D5BB-1694-E3A0-277A33A23224}"/>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F6CCBD9-7A51-CB2C-F229-7638764B30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2F93E0C9-FC38-FCA4-9212-EE61DAFB76E0}"/>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Visualization</a:t>
            </a:r>
          </a:p>
        </p:txBody>
      </p:sp>
      <p:pic>
        <p:nvPicPr>
          <p:cNvPr id="9" name="Picture 8">
            <a:extLst>
              <a:ext uri="{FF2B5EF4-FFF2-40B4-BE49-F238E27FC236}">
                <a16:creationId xmlns:a16="http://schemas.microsoft.com/office/drawing/2014/main" id="{8BFCAD02-583C-40B9-5C03-588F40987AE2}"/>
              </a:ext>
            </a:extLst>
          </p:cNvPr>
          <p:cNvPicPr>
            <a:picLocks noChangeAspect="1"/>
          </p:cNvPicPr>
          <p:nvPr/>
        </p:nvPicPr>
        <p:blipFill>
          <a:blip r:embed="rId4"/>
          <a:stretch>
            <a:fillRect/>
          </a:stretch>
        </p:blipFill>
        <p:spPr>
          <a:xfrm>
            <a:off x="838200" y="2514601"/>
            <a:ext cx="5320385" cy="2743200"/>
          </a:xfrm>
          <a:prstGeom prst="rect">
            <a:avLst/>
          </a:prstGeom>
        </p:spPr>
      </p:pic>
      <p:pic>
        <p:nvPicPr>
          <p:cNvPr id="12" name="Picture 11" descr="A collage of a person's face&#10;&#10;Description automatically generated">
            <a:extLst>
              <a:ext uri="{FF2B5EF4-FFF2-40B4-BE49-F238E27FC236}">
                <a16:creationId xmlns:a16="http://schemas.microsoft.com/office/drawing/2014/main" id="{682B14E6-E488-0CD8-F44E-FCF50BA0D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326" y="2183686"/>
            <a:ext cx="5665033" cy="3349758"/>
          </a:xfrm>
          <a:prstGeom prst="rect">
            <a:avLst/>
          </a:prstGeom>
        </p:spPr>
      </p:pic>
    </p:spTree>
    <p:extLst>
      <p:ext uri="{BB962C8B-B14F-4D97-AF65-F5344CB8AC3E}">
        <p14:creationId xmlns:p14="http://schemas.microsoft.com/office/powerpoint/2010/main" val="349165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146D-DB08-02F6-FCF1-D3BF114F5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7080C-C33C-C6F9-F630-CA13163FB335}"/>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4062B17D-C349-8E39-4B18-3A181636A2D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0E82B52-2B76-0B35-FF83-7C6FE7A7AE7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1B35FCC-FC1E-188F-FC02-8A3D6E2B206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2CA4A3A1-1BC9-B026-047A-F9ABEDD23E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C788A8C4-68C9-9B68-575F-C5C47BA76689}"/>
              </a:ext>
            </a:extLst>
          </p:cNvPr>
          <p:cNvSpPr/>
          <p:nvPr/>
        </p:nvSpPr>
        <p:spPr>
          <a:xfrm>
            <a:off x="762000" y="14478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Based Augmentation Visualization</a:t>
            </a:r>
          </a:p>
        </p:txBody>
      </p:sp>
      <p:pic>
        <p:nvPicPr>
          <p:cNvPr id="7" name="Picture 6">
            <a:extLst>
              <a:ext uri="{FF2B5EF4-FFF2-40B4-BE49-F238E27FC236}">
                <a16:creationId xmlns:a16="http://schemas.microsoft.com/office/drawing/2014/main" id="{B3039B47-4FB8-1B81-F896-23BD980BDE66}"/>
              </a:ext>
            </a:extLst>
          </p:cNvPr>
          <p:cNvPicPr>
            <a:picLocks noChangeAspect="1"/>
          </p:cNvPicPr>
          <p:nvPr/>
        </p:nvPicPr>
        <p:blipFill>
          <a:blip r:embed="rId4"/>
          <a:stretch>
            <a:fillRect/>
          </a:stretch>
        </p:blipFill>
        <p:spPr>
          <a:xfrm>
            <a:off x="5867400" y="609600"/>
            <a:ext cx="6169090" cy="1833431"/>
          </a:xfrm>
          <a:prstGeom prst="rect">
            <a:avLst/>
          </a:prstGeom>
        </p:spPr>
      </p:pic>
      <p:pic>
        <p:nvPicPr>
          <p:cNvPr id="11" name="Picture 10" descr="A collage of several images of a person's face&#10;&#10;Description automatically generated">
            <a:extLst>
              <a:ext uri="{FF2B5EF4-FFF2-40B4-BE49-F238E27FC236}">
                <a16:creationId xmlns:a16="http://schemas.microsoft.com/office/drawing/2014/main" id="{A803D558-16C3-6EED-CB3C-B072263B8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90" y="2572232"/>
            <a:ext cx="7955810" cy="3405809"/>
          </a:xfrm>
          <a:prstGeom prst="rect">
            <a:avLst/>
          </a:prstGeom>
        </p:spPr>
      </p:pic>
    </p:spTree>
    <p:extLst>
      <p:ext uri="{BB962C8B-B14F-4D97-AF65-F5344CB8AC3E}">
        <p14:creationId xmlns:p14="http://schemas.microsoft.com/office/powerpoint/2010/main" val="18251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7F88-48E9-E52E-8CD7-82B677759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4C516-5687-2BF2-7C6E-BB19619161A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AE59F25-7BBD-FC2E-904C-2A3C0361D36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D081B52-70AE-35E3-ABC3-CF974A1BCCB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6D078FD-63A8-FE60-530D-DFDCE4A5456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Preprocessing</a:t>
            </a:r>
            <a:endParaRPr lang="en-US" sz="4000" dirty="0"/>
          </a:p>
        </p:txBody>
      </p:sp>
      <p:sp>
        <p:nvSpPr>
          <p:cNvPr id="8" name="Rectangle 7">
            <a:extLst>
              <a:ext uri="{FF2B5EF4-FFF2-40B4-BE49-F238E27FC236}">
                <a16:creationId xmlns:a16="http://schemas.microsoft.com/office/drawing/2014/main" id="{CD8E468F-FB0C-82CD-7993-C809E932DD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5025FC34-A7F7-8A79-D1CF-9500D0002A55}"/>
              </a:ext>
            </a:extLst>
          </p:cNvPr>
          <p:cNvPicPr>
            <a:picLocks noChangeAspect="1"/>
          </p:cNvPicPr>
          <p:nvPr/>
        </p:nvPicPr>
        <p:blipFill>
          <a:blip r:embed="rId4"/>
          <a:stretch>
            <a:fillRect/>
          </a:stretch>
        </p:blipFill>
        <p:spPr>
          <a:xfrm>
            <a:off x="846553" y="2438399"/>
            <a:ext cx="4854337" cy="2193927"/>
          </a:xfrm>
          <a:prstGeom prst="rect">
            <a:avLst/>
          </a:prstGeom>
        </p:spPr>
      </p:pic>
      <p:pic>
        <p:nvPicPr>
          <p:cNvPr id="9" name="Picture 8">
            <a:extLst>
              <a:ext uri="{FF2B5EF4-FFF2-40B4-BE49-F238E27FC236}">
                <a16:creationId xmlns:a16="http://schemas.microsoft.com/office/drawing/2014/main" id="{A467093C-FCB0-E36A-D319-3C9CFFD94330}"/>
              </a:ext>
            </a:extLst>
          </p:cNvPr>
          <p:cNvPicPr>
            <a:picLocks noChangeAspect="1"/>
          </p:cNvPicPr>
          <p:nvPr/>
        </p:nvPicPr>
        <p:blipFill>
          <a:blip r:embed="rId5"/>
          <a:stretch>
            <a:fillRect/>
          </a:stretch>
        </p:blipFill>
        <p:spPr>
          <a:xfrm>
            <a:off x="6400800" y="3800755"/>
            <a:ext cx="4792245" cy="2371445"/>
          </a:xfrm>
          <a:prstGeom prst="rect">
            <a:avLst/>
          </a:prstGeom>
        </p:spPr>
      </p:pic>
      <p:sp>
        <p:nvSpPr>
          <p:cNvPr id="10" name="Rectangle: Diagonal Corners Rounded 9">
            <a:extLst>
              <a:ext uri="{FF2B5EF4-FFF2-40B4-BE49-F238E27FC236}">
                <a16:creationId xmlns:a16="http://schemas.microsoft.com/office/drawing/2014/main" id="{D9753630-407E-586C-E37C-414A17413172}"/>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Splitting Dataset Into Training and Validation</a:t>
            </a:r>
          </a:p>
        </p:txBody>
      </p:sp>
      <p:pic>
        <p:nvPicPr>
          <p:cNvPr id="12" name="Picture 11">
            <a:extLst>
              <a:ext uri="{FF2B5EF4-FFF2-40B4-BE49-F238E27FC236}">
                <a16:creationId xmlns:a16="http://schemas.microsoft.com/office/drawing/2014/main" id="{A9693A64-F0DF-A5B3-A397-6309EDA6C5B4}"/>
              </a:ext>
            </a:extLst>
          </p:cNvPr>
          <p:cNvPicPr>
            <a:picLocks noChangeAspect="1"/>
          </p:cNvPicPr>
          <p:nvPr/>
        </p:nvPicPr>
        <p:blipFill>
          <a:blip r:embed="rId6"/>
          <a:stretch>
            <a:fillRect/>
          </a:stretch>
        </p:blipFill>
        <p:spPr>
          <a:xfrm>
            <a:off x="6053722" y="871338"/>
            <a:ext cx="5486400" cy="2777017"/>
          </a:xfrm>
          <a:prstGeom prst="rect">
            <a:avLst/>
          </a:prstGeom>
        </p:spPr>
      </p:pic>
    </p:spTree>
    <p:extLst>
      <p:ext uri="{BB962C8B-B14F-4D97-AF65-F5344CB8AC3E}">
        <p14:creationId xmlns:p14="http://schemas.microsoft.com/office/powerpoint/2010/main" val="374637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E06A-2FAD-BC30-1E6B-23390A336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217F3-4290-525B-9DC0-9C794B8B802D}"/>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5F4887A-F679-A6ED-3E92-F6A25702F81B}"/>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BD0BDC3-6EFC-C0C7-1694-8D796704ECE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AD8B42E-8E51-A34E-17E7-839C6EC8675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Models for Acne Detection</a:t>
            </a:r>
            <a:endParaRPr lang="en-US" sz="4000" dirty="0"/>
          </a:p>
        </p:txBody>
      </p:sp>
      <p:sp>
        <p:nvSpPr>
          <p:cNvPr id="8" name="Rectangle 7">
            <a:extLst>
              <a:ext uri="{FF2B5EF4-FFF2-40B4-BE49-F238E27FC236}">
                <a16:creationId xmlns:a16="http://schemas.microsoft.com/office/drawing/2014/main" id="{61539635-A641-6C2F-4FB7-4FC8EA1566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graphicFrame>
        <p:nvGraphicFramePr>
          <p:cNvPr id="6" name="Table 5">
            <a:extLst>
              <a:ext uri="{FF2B5EF4-FFF2-40B4-BE49-F238E27FC236}">
                <a16:creationId xmlns:a16="http://schemas.microsoft.com/office/drawing/2014/main" id="{61DD75E8-5345-625E-A675-1B7421F30064}"/>
              </a:ext>
            </a:extLst>
          </p:cNvPr>
          <p:cNvGraphicFramePr>
            <a:graphicFrameLocks noGrp="1"/>
          </p:cNvGraphicFramePr>
          <p:nvPr/>
        </p:nvGraphicFramePr>
        <p:xfrm>
          <a:off x="2236967" y="1477964"/>
          <a:ext cx="7607300" cy="4287739"/>
        </p:xfrm>
        <a:graphic>
          <a:graphicData uri="http://schemas.openxmlformats.org/drawingml/2006/table">
            <a:tbl>
              <a:tblPr firstRow="1" bandRow="1">
                <a:tableStyleId>{073A0DAA-6AF3-43AB-8588-CEC1D06C72B9}</a:tableStyleId>
              </a:tblPr>
              <a:tblGrid>
                <a:gridCol w="3847370">
                  <a:extLst>
                    <a:ext uri="{9D8B030D-6E8A-4147-A177-3AD203B41FA5}">
                      <a16:colId xmlns:a16="http://schemas.microsoft.com/office/drawing/2014/main" val="1242395879"/>
                    </a:ext>
                  </a:extLst>
                </a:gridCol>
                <a:gridCol w="3759930">
                  <a:extLst>
                    <a:ext uri="{9D8B030D-6E8A-4147-A177-3AD203B41FA5}">
                      <a16:colId xmlns:a16="http://schemas.microsoft.com/office/drawing/2014/main" val="1186637928"/>
                    </a:ext>
                  </a:extLst>
                </a:gridCol>
              </a:tblGrid>
              <a:tr h="619776">
                <a:tc>
                  <a:txBody>
                    <a:bodyPr/>
                    <a:lstStyle/>
                    <a:p>
                      <a:pPr algn="ctr"/>
                      <a:r>
                        <a:rPr lang="en-US" dirty="0">
                          <a:latin typeface="Adobe Devanagari"/>
                        </a:rPr>
                        <a:t>Deep Learning Model</a:t>
                      </a:r>
                    </a:p>
                  </a:txBody>
                  <a:tcPr>
                    <a:solidFill>
                      <a:srgbClr val="641800"/>
                    </a:solidFill>
                  </a:tcPr>
                </a:tc>
                <a:tc>
                  <a:txBody>
                    <a:bodyPr/>
                    <a:lstStyle/>
                    <a:p>
                      <a:pPr algn="ctr"/>
                      <a:r>
                        <a:rPr lang="en-US" dirty="0">
                          <a:latin typeface="Adobe Devanagari"/>
                        </a:rPr>
                        <a:t>Accuracy</a:t>
                      </a:r>
                    </a:p>
                  </a:txBody>
                  <a:tcPr>
                    <a:solidFill>
                      <a:srgbClr val="641800"/>
                    </a:solidFill>
                  </a:tcPr>
                </a:tc>
                <a:extLst>
                  <a:ext uri="{0D108BD9-81ED-4DB2-BD59-A6C34878D82A}">
                    <a16:rowId xmlns:a16="http://schemas.microsoft.com/office/drawing/2014/main" val="3699347469"/>
                  </a:ext>
                </a:extLst>
              </a:tr>
              <a:tr h="569083">
                <a:tc>
                  <a:txBody>
                    <a:bodyPr/>
                    <a:lstStyle/>
                    <a:p>
                      <a:r>
                        <a:rPr lang="en-US" sz="1600" dirty="0">
                          <a:latin typeface="Adobe Devanagari"/>
                        </a:rPr>
                        <a:t>CNN</a:t>
                      </a:r>
                    </a:p>
                  </a:txBody>
                  <a:tcPr>
                    <a:solidFill>
                      <a:srgbClr val="DFC4A7"/>
                    </a:solidFill>
                  </a:tcPr>
                </a:tc>
                <a:tc>
                  <a:txBody>
                    <a:bodyPr/>
                    <a:lstStyle/>
                    <a:p>
                      <a:r>
                        <a:rPr lang="en-US" sz="1600" dirty="0">
                          <a:latin typeface="Adobe Devanagari"/>
                        </a:rPr>
                        <a:t>93.73%</a:t>
                      </a:r>
                    </a:p>
                  </a:txBody>
                  <a:tcPr>
                    <a:solidFill>
                      <a:srgbClr val="DFC4A7"/>
                    </a:solidFill>
                  </a:tcPr>
                </a:tc>
                <a:extLst>
                  <a:ext uri="{0D108BD9-81ED-4DB2-BD59-A6C34878D82A}">
                    <a16:rowId xmlns:a16="http://schemas.microsoft.com/office/drawing/2014/main" val="2307467135"/>
                  </a:ext>
                </a:extLst>
              </a:tr>
              <a:tr h="619776">
                <a:tc>
                  <a:txBody>
                    <a:bodyPr/>
                    <a:lstStyle/>
                    <a:p>
                      <a:r>
                        <a:rPr lang="en-US" sz="1600" dirty="0">
                          <a:latin typeface="Adobe Devanagari"/>
                        </a:rPr>
                        <a:t>VGG16</a:t>
                      </a:r>
                    </a:p>
                  </a:txBody>
                  <a:tcPr>
                    <a:solidFill>
                      <a:schemeClr val="bg1">
                        <a:lumMod val="95000"/>
                      </a:schemeClr>
                    </a:solidFill>
                  </a:tcPr>
                </a:tc>
                <a:tc>
                  <a:txBody>
                    <a:bodyPr/>
                    <a:lstStyle/>
                    <a:p>
                      <a:r>
                        <a:rPr lang="en-US" sz="1600" dirty="0">
                          <a:latin typeface="Adobe Devanagari"/>
                        </a:rPr>
                        <a:t>99.28%</a:t>
                      </a:r>
                    </a:p>
                  </a:txBody>
                  <a:tcPr>
                    <a:solidFill>
                      <a:schemeClr val="bg1">
                        <a:lumMod val="95000"/>
                      </a:schemeClr>
                    </a:solidFill>
                  </a:tcPr>
                </a:tc>
                <a:extLst>
                  <a:ext uri="{0D108BD9-81ED-4DB2-BD59-A6C34878D82A}">
                    <a16:rowId xmlns:a16="http://schemas.microsoft.com/office/drawing/2014/main" val="2565097523"/>
                  </a:ext>
                </a:extLst>
              </a:tr>
              <a:tr h="619776">
                <a:tc>
                  <a:txBody>
                    <a:bodyPr/>
                    <a:lstStyle/>
                    <a:p>
                      <a:r>
                        <a:rPr lang="en-US" sz="1600" dirty="0">
                          <a:latin typeface="Adobe Devanagari"/>
                        </a:rPr>
                        <a:t>VGG19</a:t>
                      </a:r>
                    </a:p>
                  </a:txBody>
                  <a:tcPr>
                    <a:solidFill>
                      <a:srgbClr val="DFC4A7"/>
                    </a:solidFill>
                  </a:tcPr>
                </a:tc>
                <a:tc>
                  <a:txBody>
                    <a:bodyPr/>
                    <a:lstStyle/>
                    <a:p>
                      <a:r>
                        <a:rPr lang="en-US" sz="1600" dirty="0">
                          <a:latin typeface="Adobe Devanagari"/>
                        </a:rPr>
                        <a:t>98.07%</a:t>
                      </a:r>
                    </a:p>
                  </a:txBody>
                  <a:tcPr>
                    <a:solidFill>
                      <a:srgbClr val="DFC4A7"/>
                    </a:solidFill>
                  </a:tcPr>
                </a:tc>
                <a:extLst>
                  <a:ext uri="{0D108BD9-81ED-4DB2-BD59-A6C34878D82A}">
                    <a16:rowId xmlns:a16="http://schemas.microsoft.com/office/drawing/2014/main" val="2170644636"/>
                  </a:ext>
                </a:extLst>
              </a:tr>
              <a:tr h="619776">
                <a:tc>
                  <a:txBody>
                    <a:bodyPr/>
                    <a:lstStyle/>
                    <a:p>
                      <a:r>
                        <a:rPr lang="en-US" sz="1600" dirty="0">
                          <a:latin typeface="Adobe Devanagari"/>
                        </a:rPr>
                        <a:t>EfficientNetB0</a:t>
                      </a:r>
                      <a:endParaRPr lang="en-US" sz="1600" b="0" dirty="0">
                        <a:effectLst/>
                        <a:latin typeface="Adobe Devanagari"/>
                      </a:endParaRPr>
                    </a:p>
                  </a:txBody>
                  <a:tcPr>
                    <a:solidFill>
                      <a:schemeClr val="bg1">
                        <a:lumMod val="95000"/>
                      </a:schemeClr>
                    </a:solidFill>
                  </a:tcPr>
                </a:tc>
                <a:tc>
                  <a:txBody>
                    <a:bodyPr/>
                    <a:lstStyle/>
                    <a:p>
                      <a:r>
                        <a:rPr lang="en-US" sz="1600" dirty="0">
                          <a:latin typeface="Adobe Devanagari"/>
                        </a:rPr>
                        <a:t>48.92%</a:t>
                      </a:r>
                    </a:p>
                  </a:txBody>
                  <a:tcPr>
                    <a:solidFill>
                      <a:schemeClr val="bg1">
                        <a:lumMod val="95000"/>
                      </a:schemeClr>
                    </a:solidFill>
                  </a:tcPr>
                </a:tc>
                <a:extLst>
                  <a:ext uri="{0D108BD9-81ED-4DB2-BD59-A6C34878D82A}">
                    <a16:rowId xmlns:a16="http://schemas.microsoft.com/office/drawing/2014/main" val="1188851085"/>
                  </a:ext>
                </a:extLst>
              </a:tr>
              <a:tr h="619776">
                <a:tc>
                  <a:txBody>
                    <a:bodyPr/>
                    <a:lstStyle/>
                    <a:p>
                      <a:r>
                        <a:rPr lang="en-US" sz="1600" dirty="0">
                          <a:latin typeface="Adobe Devanagari"/>
                        </a:rPr>
                        <a:t>Siamese</a:t>
                      </a:r>
                    </a:p>
                  </a:txBody>
                  <a:tcPr>
                    <a:solidFill>
                      <a:srgbClr val="DFC4A7"/>
                    </a:solidFill>
                  </a:tcPr>
                </a:tc>
                <a:tc>
                  <a:txBody>
                    <a:bodyPr/>
                    <a:lstStyle/>
                    <a:p>
                      <a:r>
                        <a:rPr lang="en-US" sz="1600" dirty="0">
                          <a:latin typeface="Adobe Devanagari"/>
                        </a:rPr>
                        <a:t>91.30%</a:t>
                      </a:r>
                    </a:p>
                  </a:txBody>
                  <a:tcPr>
                    <a:solidFill>
                      <a:srgbClr val="DFC4A7"/>
                    </a:solidFill>
                  </a:tcPr>
                </a:tc>
                <a:extLst>
                  <a:ext uri="{0D108BD9-81ED-4DB2-BD59-A6C34878D82A}">
                    <a16:rowId xmlns:a16="http://schemas.microsoft.com/office/drawing/2014/main" val="2720766156"/>
                  </a:ext>
                </a:extLst>
              </a:tr>
              <a:tr h="619776">
                <a:tc>
                  <a:txBody>
                    <a:bodyPr/>
                    <a:lstStyle/>
                    <a:p>
                      <a:r>
                        <a:rPr lang="en-US" sz="1600" dirty="0" err="1">
                          <a:latin typeface="Adobe Devanagari"/>
                        </a:rPr>
                        <a:t>ResNet</a:t>
                      </a:r>
                      <a:endParaRPr lang="en-US" sz="1600" dirty="0">
                        <a:latin typeface="Adobe Devanagari"/>
                      </a:endParaRPr>
                    </a:p>
                  </a:txBody>
                  <a:tcPr>
                    <a:solidFill>
                      <a:schemeClr val="bg1">
                        <a:lumMod val="95000"/>
                      </a:schemeClr>
                    </a:solidFill>
                  </a:tcPr>
                </a:tc>
                <a:tc>
                  <a:txBody>
                    <a:bodyPr/>
                    <a:lstStyle/>
                    <a:p>
                      <a:r>
                        <a:rPr lang="en-US" sz="1600" dirty="0">
                          <a:latin typeface="Adobe Devanagari"/>
                        </a:rPr>
                        <a:t>95.18%</a:t>
                      </a:r>
                    </a:p>
                  </a:txBody>
                  <a:tcPr>
                    <a:solidFill>
                      <a:schemeClr val="bg1">
                        <a:lumMod val="95000"/>
                      </a:schemeClr>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2890726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A8EC-551B-6819-20E6-5381737FD4A2}"/>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D605826A-8EF1-C1AB-12EB-BA357F2E4F9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D5F7CA3-3855-26E8-0EC6-60B1EE841767}"/>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graphicFrame>
        <p:nvGraphicFramePr>
          <p:cNvPr id="2" name="Diagram 1">
            <a:extLst>
              <a:ext uri="{FF2B5EF4-FFF2-40B4-BE49-F238E27FC236}">
                <a16:creationId xmlns:a16="http://schemas.microsoft.com/office/drawing/2014/main" id="{B99C2B76-1BDD-5C67-EF87-1F4DC1EEF6A3}"/>
              </a:ext>
            </a:extLst>
          </p:cNvPr>
          <p:cNvGraphicFramePr/>
          <p:nvPr>
            <p:extLst>
              <p:ext uri="{D42A27DB-BD31-4B8C-83A1-F6EECF244321}">
                <p14:modId xmlns:p14="http://schemas.microsoft.com/office/powerpoint/2010/main" val="627567946"/>
              </p:ext>
            </p:extLst>
          </p:nvPr>
        </p:nvGraphicFramePr>
        <p:xfrm>
          <a:off x="238006" y="1436690"/>
          <a:ext cx="6391394" cy="4592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2CD00FB5-52B6-E72C-5FF8-85233D2BEC9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7" name="Rectangle 6">
            <a:extLst>
              <a:ext uri="{FF2B5EF4-FFF2-40B4-BE49-F238E27FC236}">
                <a16:creationId xmlns:a16="http://schemas.microsoft.com/office/drawing/2014/main" id="{D3E4487E-0288-329E-EB3D-2FB5E6D640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Rounded Corners 7">
            <a:extLst>
              <a:ext uri="{FF2B5EF4-FFF2-40B4-BE49-F238E27FC236}">
                <a16:creationId xmlns:a16="http://schemas.microsoft.com/office/drawing/2014/main" id="{03DFB561-A7FD-D406-07D8-DB9852941770}"/>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739F2C-79C3-C732-23D5-F537CBA9B706}"/>
              </a:ext>
            </a:extLst>
          </p:cNvPr>
          <p:cNvSpPr txBox="1"/>
          <p:nvPr/>
        </p:nvSpPr>
        <p:spPr>
          <a:xfrm>
            <a:off x="6703621" y="1347254"/>
            <a:ext cx="5054030" cy="4401205"/>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CNNs utilize convolutional layers that can learn hierarchical features from images. Lower layers detect basic features like edges and corners, while deeper layers combine these to identify more complex patterns specific to acne, such as the shape, size, and texture </a:t>
            </a:r>
            <a:r>
              <a:rPr lang="en-US" sz="1400">
                <a:solidFill>
                  <a:schemeClr val="bg1"/>
                </a:solidFill>
                <a:latin typeface="Adobe Devanagari"/>
              </a:rPr>
              <a:t>of pimples..</a:t>
            </a: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CNNs employ pooling layers, which provide a degree of translation invariance, meaning the network can recognize acne regardless of its location in the image. Convolutional layers themselves exhibit translation equivariance, meaning if the input shifts, the feature map shifts by the same amount.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With sufficient training data, CNNs can become robust to variations in lighting conditions, image quality, camera angles, and individual skin tones.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 architectures offer a wide range of hyperparameters and design choices that can be tailored to the specific characteristics of the acne detection task and the available dataset.</a:t>
            </a:r>
          </a:p>
        </p:txBody>
      </p:sp>
    </p:spTree>
    <p:extLst>
      <p:ext uri="{BB962C8B-B14F-4D97-AF65-F5344CB8AC3E}">
        <p14:creationId xmlns:p14="http://schemas.microsoft.com/office/powerpoint/2010/main" val="425472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61EBE-6E6D-5B9F-D7D2-38A245C2BB4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C2F4446-B47C-E69E-9FE0-F39B54945B9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11E212E-1FBE-F381-51E6-7C72BC96C49C}"/>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6" name="Rectangle: Diagonal Corners Rounded 5">
            <a:extLst>
              <a:ext uri="{FF2B5EF4-FFF2-40B4-BE49-F238E27FC236}">
                <a16:creationId xmlns:a16="http://schemas.microsoft.com/office/drawing/2014/main" id="{BF923846-9C88-89BD-78CB-76D7EC27A965}"/>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10" name="Picture 9" descr="A diagram of a flowchart">
            <a:extLst>
              <a:ext uri="{FF2B5EF4-FFF2-40B4-BE49-F238E27FC236}">
                <a16:creationId xmlns:a16="http://schemas.microsoft.com/office/drawing/2014/main" id="{E2698120-CA0F-2940-238D-DA1ADE8E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952500"/>
            <a:ext cx="7086600" cy="5268487"/>
          </a:xfrm>
          <a:prstGeom prst="rect">
            <a:avLst/>
          </a:prstGeom>
        </p:spPr>
      </p:pic>
      <p:sp>
        <p:nvSpPr>
          <p:cNvPr id="7" name="Rectangle 6">
            <a:extLst>
              <a:ext uri="{FF2B5EF4-FFF2-40B4-BE49-F238E27FC236}">
                <a16:creationId xmlns:a16="http://schemas.microsoft.com/office/drawing/2014/main" id="{756DE0E3-0E9A-84B8-713B-9E77B4D9C0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08949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55C-7D18-D6EE-95E0-1F5ABA1649A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232D14-9BA5-30F7-5E82-CE92DBEBA71E}"/>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C00AE1E-1EDF-0EB5-E621-796B05B5427D}"/>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pic>
        <p:nvPicPr>
          <p:cNvPr id="9" name="Picture 8">
            <a:extLst>
              <a:ext uri="{FF2B5EF4-FFF2-40B4-BE49-F238E27FC236}">
                <a16:creationId xmlns:a16="http://schemas.microsoft.com/office/drawing/2014/main" id="{63D04FAE-DA69-C1E6-71AC-6E8C21453185}"/>
              </a:ext>
            </a:extLst>
          </p:cNvPr>
          <p:cNvPicPr>
            <a:picLocks noChangeAspect="1"/>
          </p:cNvPicPr>
          <p:nvPr/>
        </p:nvPicPr>
        <p:blipFill>
          <a:blip r:embed="rId3"/>
          <a:stretch>
            <a:fillRect/>
          </a:stretch>
        </p:blipFill>
        <p:spPr>
          <a:xfrm>
            <a:off x="3866068" y="1193361"/>
            <a:ext cx="4325350" cy="1579302"/>
          </a:xfrm>
          <a:prstGeom prst="rect">
            <a:avLst/>
          </a:prstGeom>
        </p:spPr>
      </p:pic>
      <p:pic>
        <p:nvPicPr>
          <p:cNvPr id="11" name="Picture 10">
            <a:extLst>
              <a:ext uri="{FF2B5EF4-FFF2-40B4-BE49-F238E27FC236}">
                <a16:creationId xmlns:a16="http://schemas.microsoft.com/office/drawing/2014/main" id="{F472632A-CD4D-992D-E964-7507143F882F}"/>
              </a:ext>
            </a:extLst>
          </p:cNvPr>
          <p:cNvPicPr>
            <a:picLocks noChangeAspect="1"/>
          </p:cNvPicPr>
          <p:nvPr/>
        </p:nvPicPr>
        <p:blipFill>
          <a:blip r:embed="rId4"/>
          <a:stretch>
            <a:fillRect/>
          </a:stretch>
        </p:blipFill>
        <p:spPr>
          <a:xfrm>
            <a:off x="8382000" y="1905000"/>
            <a:ext cx="3568959" cy="3490459"/>
          </a:xfrm>
          <a:prstGeom prst="rect">
            <a:avLst/>
          </a:prstGeom>
        </p:spPr>
      </p:pic>
      <p:pic>
        <p:nvPicPr>
          <p:cNvPr id="18" name="Picture 17">
            <a:extLst>
              <a:ext uri="{FF2B5EF4-FFF2-40B4-BE49-F238E27FC236}">
                <a16:creationId xmlns:a16="http://schemas.microsoft.com/office/drawing/2014/main" id="{E42193E5-C1CD-DC8D-B563-707E5633FA37}"/>
              </a:ext>
            </a:extLst>
          </p:cNvPr>
          <p:cNvPicPr>
            <a:picLocks noChangeAspect="1"/>
          </p:cNvPicPr>
          <p:nvPr/>
        </p:nvPicPr>
        <p:blipFill>
          <a:blip r:embed="rId5"/>
          <a:stretch>
            <a:fillRect/>
          </a:stretch>
        </p:blipFill>
        <p:spPr>
          <a:xfrm>
            <a:off x="211205" y="2209800"/>
            <a:ext cx="3568960" cy="2941779"/>
          </a:xfrm>
          <a:prstGeom prst="rect">
            <a:avLst/>
          </a:prstGeom>
        </p:spPr>
      </p:pic>
      <p:pic>
        <p:nvPicPr>
          <p:cNvPr id="20" name="Picture 19">
            <a:extLst>
              <a:ext uri="{FF2B5EF4-FFF2-40B4-BE49-F238E27FC236}">
                <a16:creationId xmlns:a16="http://schemas.microsoft.com/office/drawing/2014/main" id="{EE1269F9-D4F8-2819-1CCF-7CE0087F91DA}"/>
              </a:ext>
            </a:extLst>
          </p:cNvPr>
          <p:cNvPicPr>
            <a:picLocks noChangeAspect="1"/>
          </p:cNvPicPr>
          <p:nvPr/>
        </p:nvPicPr>
        <p:blipFill>
          <a:blip r:embed="rId6"/>
          <a:stretch>
            <a:fillRect/>
          </a:stretch>
        </p:blipFill>
        <p:spPr>
          <a:xfrm>
            <a:off x="3962400" y="2895600"/>
            <a:ext cx="4098495" cy="3306063"/>
          </a:xfrm>
          <a:prstGeom prst="rect">
            <a:avLst/>
          </a:prstGeom>
        </p:spPr>
      </p:pic>
      <p:sp>
        <p:nvSpPr>
          <p:cNvPr id="21" name="Rectangle: Diagonal Corners Rounded 20">
            <a:extLst>
              <a:ext uri="{FF2B5EF4-FFF2-40B4-BE49-F238E27FC236}">
                <a16:creationId xmlns:a16="http://schemas.microsoft.com/office/drawing/2014/main" id="{1DC382F3-EAC1-FC04-65F2-951EF7C5BB64}"/>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2" name="Rectangle 1">
            <a:extLst>
              <a:ext uri="{FF2B5EF4-FFF2-40B4-BE49-F238E27FC236}">
                <a16:creationId xmlns:a16="http://schemas.microsoft.com/office/drawing/2014/main" id="{23096A38-C2F2-3A64-F772-F0214380CA2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883824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1B1B-BB4D-592A-7860-162D6008B07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AED9318E-0E32-E2B7-8F35-974B76A926D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76FE3A58-31F9-E51A-167B-DDB5812284AB}"/>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2F36E942-20F0-FDB7-0D9F-B6390556229D}"/>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graphicFrame>
        <p:nvGraphicFramePr>
          <p:cNvPr id="6" name="Diagram 5">
            <a:extLst>
              <a:ext uri="{FF2B5EF4-FFF2-40B4-BE49-F238E27FC236}">
                <a16:creationId xmlns:a16="http://schemas.microsoft.com/office/drawing/2014/main" id="{A52F2B9E-F259-9C23-DE49-DB1B9ADABDE6}"/>
              </a:ext>
            </a:extLst>
          </p:cNvPr>
          <p:cNvGraphicFramePr/>
          <p:nvPr>
            <p:extLst>
              <p:ext uri="{D42A27DB-BD31-4B8C-83A1-F6EECF244321}">
                <p14:modId xmlns:p14="http://schemas.microsoft.com/office/powerpoint/2010/main" val="1307751005"/>
              </p:ext>
            </p:extLst>
          </p:nvPr>
        </p:nvGraphicFramePr>
        <p:xfrm>
          <a:off x="76200" y="1656926"/>
          <a:ext cx="6553200" cy="4372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D2B10A-178E-94FC-EE3F-01AAD170713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Rounded Corners 7">
            <a:extLst>
              <a:ext uri="{FF2B5EF4-FFF2-40B4-BE49-F238E27FC236}">
                <a16:creationId xmlns:a16="http://schemas.microsoft.com/office/drawing/2014/main" id="{00C2D60D-690F-EA88-C465-DA98ED755727}"/>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AA17A4-78C4-028D-B810-128696779FBC}"/>
              </a:ext>
            </a:extLst>
          </p:cNvPr>
          <p:cNvSpPr txBox="1"/>
          <p:nvPr/>
        </p:nvSpPr>
        <p:spPr>
          <a:xfrm>
            <a:off x="6703621" y="1676400"/>
            <a:ext cx="50540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Siamese networks are well-suited for scenarios where the number of labeled acne images is limited. They learn a similarity metric rather than directly classifying.</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Siamese networks learn to map input images into a lower-dimensional embedding space where images of the same class are closer together, and images of different classes are further apart.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Once a Siamese network is trained to distinguish between known acne and non-acne, it can potentially be used to identify images that are significantly different from both categories.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The distance metric used to compare the embeddings in a Siamese network can be chosen and potentially learned or tuned.</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p:txBody>
      </p:sp>
    </p:spTree>
    <p:extLst>
      <p:ext uri="{BB962C8B-B14F-4D97-AF65-F5344CB8AC3E}">
        <p14:creationId xmlns:p14="http://schemas.microsoft.com/office/powerpoint/2010/main" val="988480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A583B-E0E1-B765-1E5F-62D740261FB2}"/>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8F3AE5-5D80-C90E-466D-C08860B9FEA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83623D6-AADD-25F3-A63B-06E6643C2285}"/>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7" name="Rectangle: Diagonal Corners Rounded 6">
            <a:extLst>
              <a:ext uri="{FF2B5EF4-FFF2-40B4-BE49-F238E27FC236}">
                <a16:creationId xmlns:a16="http://schemas.microsoft.com/office/drawing/2014/main" id="{601B353F-5391-8B89-C92A-35B8A651D57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pic>
        <p:nvPicPr>
          <p:cNvPr id="12" name="Picture 11" descr="A diagram of a company">
            <a:extLst>
              <a:ext uri="{FF2B5EF4-FFF2-40B4-BE49-F238E27FC236}">
                <a16:creationId xmlns:a16="http://schemas.microsoft.com/office/drawing/2014/main" id="{F3A5E604-C0E3-BA16-89EF-9709ED2CD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914400"/>
            <a:ext cx="5164539" cy="5325835"/>
          </a:xfrm>
          <a:prstGeom prst="rect">
            <a:avLst/>
          </a:prstGeom>
        </p:spPr>
      </p:pic>
      <p:sp>
        <p:nvSpPr>
          <p:cNvPr id="2" name="Rectangle 1">
            <a:extLst>
              <a:ext uri="{FF2B5EF4-FFF2-40B4-BE49-F238E27FC236}">
                <a16:creationId xmlns:a16="http://schemas.microsoft.com/office/drawing/2014/main" id="{362EA9F3-56C4-2010-B6DD-D284A4E14B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492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Introduction</a:t>
            </a:r>
          </a:p>
        </p:txBody>
      </p:sp>
      <p:sp>
        <p:nvSpPr>
          <p:cNvPr id="2" name="Rectangle: Diagonal Corners Rounded 1">
            <a:extLst>
              <a:ext uri="{FF2B5EF4-FFF2-40B4-BE49-F238E27FC236}">
                <a16:creationId xmlns:a16="http://schemas.microsoft.com/office/drawing/2014/main" id="{14D4AE2F-8AAB-6173-1755-D1EB673FE9A9}"/>
              </a:ext>
            </a:extLst>
          </p:cNvPr>
          <p:cNvSpPr/>
          <p:nvPr/>
        </p:nvSpPr>
        <p:spPr>
          <a:xfrm>
            <a:off x="2286000" y="1219855"/>
            <a:ext cx="7620000" cy="4495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dobe Devanagari"/>
              </a:rPr>
              <a:t>Skin Diseases</a:t>
            </a:r>
          </a:p>
          <a:p>
            <a:pPr algn="ctr"/>
            <a:r>
              <a:rPr lang="en-US" sz="3200" dirty="0">
                <a:latin typeface="Adobe Devanagari"/>
              </a:rPr>
              <a:t>Skin diseases are conditions that affect your skin. </a:t>
            </a:r>
          </a:p>
          <a:p>
            <a:pPr algn="ctr"/>
            <a:r>
              <a:rPr lang="en-US" sz="3200" dirty="0">
                <a:latin typeface="Adobe Devanagari"/>
              </a:rPr>
              <a:t>They may cause rashes, inflammation, itchiness or other skin changes. </a:t>
            </a:r>
          </a:p>
          <a:p>
            <a:pPr algn="ctr"/>
            <a:r>
              <a:rPr lang="en-US" sz="3200" dirty="0">
                <a:latin typeface="Adobe Devanagari"/>
              </a:rPr>
              <a:t>Some skin conditions may be genetic, while lifestyle factors may cause others.</a:t>
            </a:r>
          </a:p>
        </p:txBody>
      </p:sp>
      <p:sp>
        <p:nvSpPr>
          <p:cNvPr id="3" name="Rectangle 2">
            <a:extLst>
              <a:ext uri="{FF2B5EF4-FFF2-40B4-BE49-F238E27FC236}">
                <a16:creationId xmlns:a16="http://schemas.microsoft.com/office/drawing/2014/main" id="{B77F4116-F06D-EEA9-2EC2-1ABF32263EA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99404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93331-3ABA-2676-C1AF-FE5260255BFF}"/>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C7C48517-5AD3-77D2-C5D6-E9AA03F831F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F9EC957-CCA2-E927-4157-06BC33789503}"/>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pic>
        <p:nvPicPr>
          <p:cNvPr id="6" name="Picture 5">
            <a:extLst>
              <a:ext uri="{FF2B5EF4-FFF2-40B4-BE49-F238E27FC236}">
                <a16:creationId xmlns:a16="http://schemas.microsoft.com/office/drawing/2014/main" id="{C2DF065E-CA2F-C0AC-74B4-C78AA5AEF195}"/>
              </a:ext>
            </a:extLst>
          </p:cNvPr>
          <p:cNvPicPr>
            <a:picLocks noChangeAspect="1"/>
          </p:cNvPicPr>
          <p:nvPr/>
        </p:nvPicPr>
        <p:blipFill>
          <a:blip r:embed="rId3"/>
          <a:stretch>
            <a:fillRect/>
          </a:stretch>
        </p:blipFill>
        <p:spPr>
          <a:xfrm>
            <a:off x="387149" y="2133600"/>
            <a:ext cx="3692799" cy="2925924"/>
          </a:xfrm>
          <a:prstGeom prst="rect">
            <a:avLst/>
          </a:prstGeom>
        </p:spPr>
      </p:pic>
      <p:pic>
        <p:nvPicPr>
          <p:cNvPr id="8" name="Picture 7">
            <a:extLst>
              <a:ext uri="{FF2B5EF4-FFF2-40B4-BE49-F238E27FC236}">
                <a16:creationId xmlns:a16="http://schemas.microsoft.com/office/drawing/2014/main" id="{90E581E1-3421-0B35-D717-FC045A438F86}"/>
              </a:ext>
            </a:extLst>
          </p:cNvPr>
          <p:cNvPicPr>
            <a:picLocks noChangeAspect="1"/>
          </p:cNvPicPr>
          <p:nvPr/>
        </p:nvPicPr>
        <p:blipFill>
          <a:blip r:embed="rId4"/>
          <a:stretch>
            <a:fillRect/>
          </a:stretch>
        </p:blipFill>
        <p:spPr>
          <a:xfrm>
            <a:off x="4248745" y="2658977"/>
            <a:ext cx="4128897" cy="3454649"/>
          </a:xfrm>
          <a:prstGeom prst="rect">
            <a:avLst/>
          </a:prstGeom>
        </p:spPr>
      </p:pic>
      <p:pic>
        <p:nvPicPr>
          <p:cNvPr id="12" name="Picture 11">
            <a:extLst>
              <a:ext uri="{FF2B5EF4-FFF2-40B4-BE49-F238E27FC236}">
                <a16:creationId xmlns:a16="http://schemas.microsoft.com/office/drawing/2014/main" id="{BB17458E-40A2-2174-7AAC-848E262D21A2}"/>
              </a:ext>
            </a:extLst>
          </p:cNvPr>
          <p:cNvPicPr>
            <a:picLocks noChangeAspect="1"/>
          </p:cNvPicPr>
          <p:nvPr/>
        </p:nvPicPr>
        <p:blipFill>
          <a:blip r:embed="rId5"/>
          <a:stretch>
            <a:fillRect/>
          </a:stretch>
        </p:blipFill>
        <p:spPr>
          <a:xfrm>
            <a:off x="8534400" y="2682673"/>
            <a:ext cx="3334653" cy="3454650"/>
          </a:xfrm>
          <a:prstGeom prst="rect">
            <a:avLst/>
          </a:prstGeom>
        </p:spPr>
      </p:pic>
      <p:pic>
        <p:nvPicPr>
          <p:cNvPr id="14" name="Picture 13">
            <a:extLst>
              <a:ext uri="{FF2B5EF4-FFF2-40B4-BE49-F238E27FC236}">
                <a16:creationId xmlns:a16="http://schemas.microsoft.com/office/drawing/2014/main" id="{EE66FBB0-54F0-D51A-62C9-B72A3CDDD9FA}"/>
              </a:ext>
            </a:extLst>
          </p:cNvPr>
          <p:cNvPicPr>
            <a:picLocks noChangeAspect="1"/>
          </p:cNvPicPr>
          <p:nvPr/>
        </p:nvPicPr>
        <p:blipFill>
          <a:blip r:embed="rId6"/>
          <a:stretch>
            <a:fillRect/>
          </a:stretch>
        </p:blipFill>
        <p:spPr>
          <a:xfrm>
            <a:off x="4267199" y="1377644"/>
            <a:ext cx="7601853" cy="984556"/>
          </a:xfrm>
          <a:prstGeom prst="rect">
            <a:avLst/>
          </a:prstGeom>
        </p:spPr>
      </p:pic>
      <p:sp>
        <p:nvSpPr>
          <p:cNvPr id="15" name="Rectangle: Diagonal Corners Rounded 14">
            <a:extLst>
              <a:ext uri="{FF2B5EF4-FFF2-40B4-BE49-F238E27FC236}">
                <a16:creationId xmlns:a16="http://schemas.microsoft.com/office/drawing/2014/main" id="{42A5BFC3-4073-7F26-320B-F4A5B38F1F8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sp>
        <p:nvSpPr>
          <p:cNvPr id="2" name="Rectangle 1">
            <a:extLst>
              <a:ext uri="{FF2B5EF4-FFF2-40B4-BE49-F238E27FC236}">
                <a16:creationId xmlns:a16="http://schemas.microsoft.com/office/drawing/2014/main" id="{0706A2CA-C126-7740-15C6-679844E15A3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415017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8CEC5-E1C5-21F2-9342-5CA95339C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83586-374D-0149-E85F-B7E70BAEDBAF}"/>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702EA31-486C-EBE1-9ABA-DB3F460C60F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FC623664-BA94-1646-D5CC-1F12CFDEAA3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85D3C89-0E66-2C63-0BC1-C5096150258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Models for Acne Severity Detection</a:t>
            </a:r>
            <a:endParaRPr lang="en-US" sz="4000" dirty="0"/>
          </a:p>
        </p:txBody>
      </p:sp>
      <p:sp>
        <p:nvSpPr>
          <p:cNvPr id="8" name="Rectangle 7">
            <a:extLst>
              <a:ext uri="{FF2B5EF4-FFF2-40B4-BE49-F238E27FC236}">
                <a16:creationId xmlns:a16="http://schemas.microsoft.com/office/drawing/2014/main" id="{DF786C03-9C92-5722-F28C-10D03C202F6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graphicFrame>
        <p:nvGraphicFramePr>
          <p:cNvPr id="6" name="Table 5">
            <a:extLst>
              <a:ext uri="{FF2B5EF4-FFF2-40B4-BE49-F238E27FC236}">
                <a16:creationId xmlns:a16="http://schemas.microsoft.com/office/drawing/2014/main" id="{D4114DC4-1B34-6A98-DA27-A44B590A9A1E}"/>
              </a:ext>
            </a:extLst>
          </p:cNvPr>
          <p:cNvGraphicFramePr>
            <a:graphicFrameLocks noGrp="1"/>
          </p:cNvGraphicFramePr>
          <p:nvPr/>
        </p:nvGraphicFramePr>
        <p:xfrm>
          <a:off x="2298700" y="1589837"/>
          <a:ext cx="7607300" cy="3667963"/>
        </p:xfrm>
        <a:graphic>
          <a:graphicData uri="http://schemas.openxmlformats.org/drawingml/2006/table">
            <a:tbl>
              <a:tblPr firstRow="1" bandRow="1">
                <a:tableStyleId>{073A0DAA-6AF3-43AB-8588-CEC1D06C72B9}</a:tableStyleId>
              </a:tblPr>
              <a:tblGrid>
                <a:gridCol w="3847370">
                  <a:extLst>
                    <a:ext uri="{9D8B030D-6E8A-4147-A177-3AD203B41FA5}">
                      <a16:colId xmlns:a16="http://schemas.microsoft.com/office/drawing/2014/main" val="1242395879"/>
                    </a:ext>
                  </a:extLst>
                </a:gridCol>
                <a:gridCol w="3759930">
                  <a:extLst>
                    <a:ext uri="{9D8B030D-6E8A-4147-A177-3AD203B41FA5}">
                      <a16:colId xmlns:a16="http://schemas.microsoft.com/office/drawing/2014/main" val="1186637928"/>
                    </a:ext>
                  </a:extLst>
                </a:gridCol>
              </a:tblGrid>
              <a:tr h="619776">
                <a:tc>
                  <a:txBody>
                    <a:bodyPr/>
                    <a:lstStyle/>
                    <a:p>
                      <a:pPr algn="ctr"/>
                      <a:r>
                        <a:rPr lang="en-US" dirty="0">
                          <a:latin typeface="Adobe Devanagari"/>
                        </a:rPr>
                        <a:t>Deep Learning Model</a:t>
                      </a:r>
                    </a:p>
                  </a:txBody>
                  <a:tcPr>
                    <a:solidFill>
                      <a:srgbClr val="641800"/>
                    </a:solidFill>
                  </a:tcPr>
                </a:tc>
                <a:tc>
                  <a:txBody>
                    <a:bodyPr/>
                    <a:lstStyle/>
                    <a:p>
                      <a:pPr algn="ctr"/>
                      <a:r>
                        <a:rPr lang="en-US" dirty="0">
                          <a:latin typeface="Adobe Devanagari"/>
                        </a:rPr>
                        <a:t>Accuracy</a:t>
                      </a:r>
                    </a:p>
                  </a:txBody>
                  <a:tcPr>
                    <a:solidFill>
                      <a:srgbClr val="641800"/>
                    </a:solidFill>
                  </a:tcPr>
                </a:tc>
                <a:extLst>
                  <a:ext uri="{0D108BD9-81ED-4DB2-BD59-A6C34878D82A}">
                    <a16:rowId xmlns:a16="http://schemas.microsoft.com/office/drawing/2014/main" val="3699347469"/>
                  </a:ext>
                </a:extLst>
              </a:tr>
              <a:tr h="569083">
                <a:tc>
                  <a:txBody>
                    <a:bodyPr/>
                    <a:lstStyle/>
                    <a:p>
                      <a:r>
                        <a:rPr lang="en-US" sz="1600" dirty="0">
                          <a:latin typeface="Adobe Devanagari"/>
                        </a:rPr>
                        <a:t>EfficientNetB0</a:t>
                      </a:r>
                    </a:p>
                  </a:txBody>
                  <a:tcPr>
                    <a:solidFill>
                      <a:srgbClr val="DFC4A7"/>
                    </a:solidFill>
                  </a:tcPr>
                </a:tc>
                <a:tc>
                  <a:txBody>
                    <a:bodyPr/>
                    <a:lstStyle/>
                    <a:p>
                      <a:r>
                        <a:rPr lang="en-US" sz="1600" dirty="0">
                          <a:latin typeface="Adobe Devanagari"/>
                        </a:rPr>
                        <a:t>38.35%</a:t>
                      </a:r>
                    </a:p>
                  </a:txBody>
                  <a:tcPr>
                    <a:solidFill>
                      <a:srgbClr val="DFC4A7"/>
                    </a:solidFill>
                  </a:tcPr>
                </a:tc>
                <a:extLst>
                  <a:ext uri="{0D108BD9-81ED-4DB2-BD59-A6C34878D82A}">
                    <a16:rowId xmlns:a16="http://schemas.microsoft.com/office/drawing/2014/main" val="2307467135"/>
                  </a:ext>
                </a:extLst>
              </a:tr>
              <a:tr h="619776">
                <a:tc>
                  <a:txBody>
                    <a:bodyPr/>
                    <a:lstStyle/>
                    <a:p>
                      <a:r>
                        <a:rPr lang="en-US" sz="1600" dirty="0">
                          <a:latin typeface="Adobe Devanagari"/>
                        </a:rPr>
                        <a:t>CNN</a:t>
                      </a:r>
                    </a:p>
                  </a:txBody>
                  <a:tcPr>
                    <a:solidFill>
                      <a:schemeClr val="bg1">
                        <a:lumMod val="95000"/>
                      </a:schemeClr>
                    </a:solidFill>
                  </a:tcPr>
                </a:tc>
                <a:tc>
                  <a:txBody>
                    <a:bodyPr/>
                    <a:lstStyle/>
                    <a:p>
                      <a:r>
                        <a:rPr lang="en-US" sz="1600" dirty="0">
                          <a:latin typeface="Adobe Devanagari"/>
                        </a:rPr>
                        <a:t>74.21%</a:t>
                      </a:r>
                    </a:p>
                  </a:txBody>
                  <a:tcPr>
                    <a:solidFill>
                      <a:schemeClr val="bg1">
                        <a:lumMod val="95000"/>
                      </a:schemeClr>
                    </a:solidFill>
                  </a:tcPr>
                </a:tc>
                <a:extLst>
                  <a:ext uri="{0D108BD9-81ED-4DB2-BD59-A6C34878D82A}">
                    <a16:rowId xmlns:a16="http://schemas.microsoft.com/office/drawing/2014/main" val="2565097523"/>
                  </a:ext>
                </a:extLst>
              </a:tr>
              <a:tr h="619776">
                <a:tc>
                  <a:txBody>
                    <a:bodyPr/>
                    <a:lstStyle/>
                    <a:p>
                      <a:r>
                        <a:rPr lang="en-US" sz="1600" dirty="0">
                          <a:latin typeface="Adobe Devanagari"/>
                        </a:rPr>
                        <a:t>VGG16</a:t>
                      </a:r>
                    </a:p>
                  </a:txBody>
                  <a:tcPr>
                    <a:solidFill>
                      <a:srgbClr val="DFC4A7"/>
                    </a:solidFill>
                  </a:tcPr>
                </a:tc>
                <a:tc>
                  <a:txBody>
                    <a:bodyPr/>
                    <a:lstStyle/>
                    <a:p>
                      <a:r>
                        <a:rPr lang="en-US" sz="1600" dirty="0">
                          <a:latin typeface="Adobe Devanagari"/>
                        </a:rPr>
                        <a:t>73.39%</a:t>
                      </a:r>
                    </a:p>
                  </a:txBody>
                  <a:tcPr>
                    <a:solidFill>
                      <a:srgbClr val="DFC4A7"/>
                    </a:solidFill>
                  </a:tcPr>
                </a:tc>
                <a:extLst>
                  <a:ext uri="{0D108BD9-81ED-4DB2-BD59-A6C34878D82A}">
                    <a16:rowId xmlns:a16="http://schemas.microsoft.com/office/drawing/2014/main" val="2170644636"/>
                  </a:ext>
                </a:extLst>
              </a:tr>
              <a:tr h="619776">
                <a:tc>
                  <a:txBody>
                    <a:bodyPr/>
                    <a:lstStyle/>
                    <a:p>
                      <a:r>
                        <a:rPr lang="en-US" sz="1600" b="0" kern="1200" dirty="0">
                          <a:solidFill>
                            <a:schemeClr val="dk1"/>
                          </a:solidFill>
                          <a:effectLst/>
                          <a:latin typeface="Adobe Devanagari"/>
                        </a:rPr>
                        <a:t>ResNet50V2</a:t>
                      </a:r>
                      <a:endParaRPr lang="en-US" sz="1600" b="0" dirty="0">
                        <a:effectLst/>
                        <a:latin typeface="Adobe Devanagari"/>
                      </a:endParaRPr>
                    </a:p>
                  </a:txBody>
                  <a:tcPr>
                    <a:solidFill>
                      <a:schemeClr val="bg1">
                        <a:lumMod val="95000"/>
                      </a:schemeClr>
                    </a:solidFill>
                  </a:tcPr>
                </a:tc>
                <a:tc>
                  <a:txBody>
                    <a:bodyPr/>
                    <a:lstStyle/>
                    <a:p>
                      <a:r>
                        <a:rPr lang="en-US" sz="1600" dirty="0">
                          <a:latin typeface="Adobe Devanagari"/>
                        </a:rPr>
                        <a:t>64.10%</a:t>
                      </a:r>
                    </a:p>
                  </a:txBody>
                  <a:tcPr>
                    <a:solidFill>
                      <a:schemeClr val="bg1">
                        <a:lumMod val="95000"/>
                      </a:schemeClr>
                    </a:solidFill>
                  </a:tcPr>
                </a:tc>
                <a:extLst>
                  <a:ext uri="{0D108BD9-81ED-4DB2-BD59-A6C34878D82A}">
                    <a16:rowId xmlns:a16="http://schemas.microsoft.com/office/drawing/2014/main" val="1188851085"/>
                  </a:ext>
                </a:extLst>
              </a:tr>
              <a:tr h="619776">
                <a:tc>
                  <a:txBody>
                    <a:bodyPr/>
                    <a:lstStyle/>
                    <a:p>
                      <a:r>
                        <a:rPr lang="en-US" sz="1600" dirty="0">
                          <a:latin typeface="Adobe Devanagari"/>
                        </a:rPr>
                        <a:t>Siamese + CNN</a:t>
                      </a:r>
                    </a:p>
                  </a:txBody>
                  <a:tcPr>
                    <a:solidFill>
                      <a:srgbClr val="DFC4A7"/>
                    </a:solidFill>
                  </a:tcPr>
                </a:tc>
                <a:tc>
                  <a:txBody>
                    <a:bodyPr/>
                    <a:lstStyle/>
                    <a:p>
                      <a:r>
                        <a:rPr lang="en-US" sz="1600" dirty="0">
                          <a:latin typeface="Adobe Devanagari"/>
                        </a:rPr>
                        <a:t>40.00%</a:t>
                      </a:r>
                    </a:p>
                  </a:txBody>
                  <a:tcPr>
                    <a:solidFill>
                      <a:srgbClr val="DFC4A7"/>
                    </a:solidFill>
                  </a:tcPr>
                </a:tc>
                <a:extLst>
                  <a:ext uri="{0D108BD9-81ED-4DB2-BD59-A6C34878D82A}">
                    <a16:rowId xmlns:a16="http://schemas.microsoft.com/office/drawing/2014/main" val="2720766156"/>
                  </a:ext>
                </a:extLst>
              </a:tr>
            </a:tbl>
          </a:graphicData>
        </a:graphic>
      </p:graphicFrame>
    </p:spTree>
    <p:extLst>
      <p:ext uri="{BB962C8B-B14F-4D97-AF65-F5344CB8AC3E}">
        <p14:creationId xmlns:p14="http://schemas.microsoft.com/office/powerpoint/2010/main" val="177227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01346-F47A-F93A-1328-0D82CC994EF4}"/>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BCC39BC-DF96-7AA2-0EEF-7A64712EE08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71FFD9B-3A56-FEFF-9EA7-082FF742AF5B}"/>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graphicFrame>
        <p:nvGraphicFramePr>
          <p:cNvPr id="2" name="Diagram 1">
            <a:extLst>
              <a:ext uri="{FF2B5EF4-FFF2-40B4-BE49-F238E27FC236}">
                <a16:creationId xmlns:a16="http://schemas.microsoft.com/office/drawing/2014/main" id="{4A02B9D9-AA34-CC34-1458-A4067947D4BB}"/>
              </a:ext>
            </a:extLst>
          </p:cNvPr>
          <p:cNvGraphicFramePr/>
          <p:nvPr>
            <p:extLst>
              <p:ext uri="{D42A27DB-BD31-4B8C-83A1-F6EECF244321}">
                <p14:modId xmlns:p14="http://schemas.microsoft.com/office/powerpoint/2010/main" val="652361845"/>
              </p:ext>
            </p:extLst>
          </p:nvPr>
        </p:nvGraphicFramePr>
        <p:xfrm>
          <a:off x="304799" y="1656926"/>
          <a:ext cx="5787665" cy="4286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53B0824A-0351-F7D9-08D7-5CACAA2CB0E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7" name="Rectangle: Rounded Corners 6">
            <a:extLst>
              <a:ext uri="{FF2B5EF4-FFF2-40B4-BE49-F238E27FC236}">
                <a16:creationId xmlns:a16="http://schemas.microsoft.com/office/drawing/2014/main" id="{F408F349-226C-F4FE-ACAB-90BD5E2210C6}"/>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64EEFA-DF2F-4BC2-1278-1E10CFC70613}"/>
              </a:ext>
            </a:extLst>
          </p:cNvPr>
          <p:cNvSpPr txBox="1"/>
          <p:nvPr/>
        </p:nvSpPr>
        <p:spPr>
          <a:xfrm>
            <a:off x="6629400" y="1676400"/>
            <a:ext cx="5054030" cy="4616648"/>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CNNs can learn a hierarchy of features, starting from basic edges and textures to more complex patterns that correspond to different stages and characteristics of acne severity.</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Acne severity isn't just about the presence of lesions but also their spatial distribution, density, and co-occurrence. CNNs excel at capturing these spatial relationships.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Even within a specific severity level (e.g., moderate), there can be variations in appearance across individuals. CNNs, when trained on a diverse dataset, can become robust to these intra-class variations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Traditional acne grading often relies on manual counting and classification of lesions based on specific criteria. CNNs can learn these underlying criteria directly from the images, potentially leading to more objective and consistent assessments.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p:txBody>
      </p:sp>
      <p:sp>
        <p:nvSpPr>
          <p:cNvPr id="9" name="Rectangle 8">
            <a:extLst>
              <a:ext uri="{FF2B5EF4-FFF2-40B4-BE49-F238E27FC236}">
                <a16:creationId xmlns:a16="http://schemas.microsoft.com/office/drawing/2014/main" id="{3C2C9E9E-AF7A-7AE2-24DD-007D59FD98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57854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690C0-9B21-BAC0-2389-02B5E49C692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5773395-93EE-5B34-D4C9-17F00D02D16E}"/>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AD1A72B-CA3F-E6A2-CE83-D57B77B8319C}"/>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6" name="Rectangle: Diagonal Corners Rounded 5">
            <a:extLst>
              <a:ext uri="{FF2B5EF4-FFF2-40B4-BE49-F238E27FC236}">
                <a16:creationId xmlns:a16="http://schemas.microsoft.com/office/drawing/2014/main" id="{CAEA33B2-D3DF-A801-DEA0-4A42A5936AC2}"/>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9" name="Picture 8" descr="A diagram of a flowchart">
            <a:extLst>
              <a:ext uri="{FF2B5EF4-FFF2-40B4-BE49-F238E27FC236}">
                <a16:creationId xmlns:a16="http://schemas.microsoft.com/office/drawing/2014/main" id="{73CA379B-ACC3-5360-BFFA-EFBA66B10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14900"/>
            <a:ext cx="6824457" cy="4648200"/>
          </a:xfrm>
          <a:prstGeom prst="rect">
            <a:avLst/>
          </a:prstGeom>
        </p:spPr>
      </p:pic>
      <p:sp>
        <p:nvSpPr>
          <p:cNvPr id="2" name="Rectangle 1">
            <a:extLst>
              <a:ext uri="{FF2B5EF4-FFF2-40B4-BE49-F238E27FC236}">
                <a16:creationId xmlns:a16="http://schemas.microsoft.com/office/drawing/2014/main" id="{D7382FA9-023E-43B0-2CD4-6FEC5680D25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2529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BD644-8A53-C7D9-F2B6-9B507B9F02E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D50A847-B13F-CAC4-C470-25316AB6B2B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5B5EE7E-742A-570B-4677-E8EAB9800029}"/>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1" name="Rectangle: Diagonal Corners Rounded 20">
            <a:extLst>
              <a:ext uri="{FF2B5EF4-FFF2-40B4-BE49-F238E27FC236}">
                <a16:creationId xmlns:a16="http://schemas.microsoft.com/office/drawing/2014/main" id="{4270DA7C-C337-EFA3-0D59-BB64B578D9A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6" name="Picture 5">
            <a:extLst>
              <a:ext uri="{FF2B5EF4-FFF2-40B4-BE49-F238E27FC236}">
                <a16:creationId xmlns:a16="http://schemas.microsoft.com/office/drawing/2014/main" id="{CC88BD7F-A1A7-615E-866B-3E258CDE5696}"/>
              </a:ext>
            </a:extLst>
          </p:cNvPr>
          <p:cNvPicPr>
            <a:picLocks noChangeAspect="1"/>
          </p:cNvPicPr>
          <p:nvPr/>
        </p:nvPicPr>
        <p:blipFill>
          <a:blip r:embed="rId3"/>
          <a:stretch>
            <a:fillRect/>
          </a:stretch>
        </p:blipFill>
        <p:spPr>
          <a:xfrm>
            <a:off x="7157617" y="952500"/>
            <a:ext cx="4780383" cy="4029075"/>
          </a:xfrm>
          <a:prstGeom prst="rect">
            <a:avLst/>
          </a:prstGeom>
        </p:spPr>
      </p:pic>
      <p:pic>
        <p:nvPicPr>
          <p:cNvPr id="12" name="Picture 11">
            <a:extLst>
              <a:ext uri="{FF2B5EF4-FFF2-40B4-BE49-F238E27FC236}">
                <a16:creationId xmlns:a16="http://schemas.microsoft.com/office/drawing/2014/main" id="{94D90C41-C210-796E-603C-B1EFB2078A6D}"/>
              </a:ext>
            </a:extLst>
          </p:cNvPr>
          <p:cNvPicPr>
            <a:picLocks noChangeAspect="1"/>
          </p:cNvPicPr>
          <p:nvPr/>
        </p:nvPicPr>
        <p:blipFill>
          <a:blip r:embed="rId4"/>
          <a:stretch>
            <a:fillRect/>
          </a:stretch>
        </p:blipFill>
        <p:spPr>
          <a:xfrm>
            <a:off x="3505200" y="1165906"/>
            <a:ext cx="3549374" cy="3356211"/>
          </a:xfrm>
          <a:prstGeom prst="rect">
            <a:avLst/>
          </a:prstGeom>
        </p:spPr>
      </p:pic>
      <p:pic>
        <p:nvPicPr>
          <p:cNvPr id="8" name="Picture 7">
            <a:extLst>
              <a:ext uri="{FF2B5EF4-FFF2-40B4-BE49-F238E27FC236}">
                <a16:creationId xmlns:a16="http://schemas.microsoft.com/office/drawing/2014/main" id="{2F4C3CC0-9B66-B599-B288-70FEA13A501F}"/>
              </a:ext>
            </a:extLst>
          </p:cNvPr>
          <p:cNvPicPr>
            <a:picLocks noChangeAspect="1"/>
          </p:cNvPicPr>
          <p:nvPr/>
        </p:nvPicPr>
        <p:blipFill>
          <a:blip r:embed="rId5"/>
          <a:srcRect t="681" b="-1"/>
          <a:stretch/>
        </p:blipFill>
        <p:spPr>
          <a:xfrm>
            <a:off x="152400" y="2993748"/>
            <a:ext cx="3555782" cy="3203064"/>
          </a:xfrm>
          <a:prstGeom prst="rect">
            <a:avLst/>
          </a:prstGeom>
        </p:spPr>
      </p:pic>
      <p:sp>
        <p:nvSpPr>
          <p:cNvPr id="2" name="Rectangle 1">
            <a:extLst>
              <a:ext uri="{FF2B5EF4-FFF2-40B4-BE49-F238E27FC236}">
                <a16:creationId xmlns:a16="http://schemas.microsoft.com/office/drawing/2014/main" id="{5278DA2E-54E0-50BF-A273-312F3E0FE5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07836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79F30-F8FE-BEAD-7CED-D871A284CDD3}"/>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D9B88679-88B1-3568-92A0-1E105793089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3D9CB4E-50EF-59AA-654A-56A6963CAB91}"/>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graphicFrame>
        <p:nvGraphicFramePr>
          <p:cNvPr id="2" name="Diagram 1">
            <a:extLst>
              <a:ext uri="{FF2B5EF4-FFF2-40B4-BE49-F238E27FC236}">
                <a16:creationId xmlns:a16="http://schemas.microsoft.com/office/drawing/2014/main" id="{BB34C98E-021B-DDDA-8953-00F94BC3F708}"/>
              </a:ext>
            </a:extLst>
          </p:cNvPr>
          <p:cNvGraphicFramePr/>
          <p:nvPr>
            <p:extLst>
              <p:ext uri="{D42A27DB-BD31-4B8C-83A1-F6EECF244321}">
                <p14:modId xmlns:p14="http://schemas.microsoft.com/office/powerpoint/2010/main" val="4244746354"/>
              </p:ext>
            </p:extLst>
          </p:nvPr>
        </p:nvGraphicFramePr>
        <p:xfrm>
          <a:off x="152401" y="1752600"/>
          <a:ext cx="6172200" cy="427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2EC01037-A2BD-3765-30EB-3081D9F3C39C}"/>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 with CNN</a:t>
            </a:r>
          </a:p>
        </p:txBody>
      </p:sp>
      <p:sp>
        <p:nvSpPr>
          <p:cNvPr id="7" name="Rectangle: Rounded Corners 6">
            <a:extLst>
              <a:ext uri="{FF2B5EF4-FFF2-40B4-BE49-F238E27FC236}">
                <a16:creationId xmlns:a16="http://schemas.microsoft.com/office/drawing/2014/main" id="{14C97FD9-2CBF-6B93-F7C1-38107FF26793}"/>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B92CF3-74E9-B0FF-C85A-453B0DF92CFE}"/>
              </a:ext>
            </a:extLst>
          </p:cNvPr>
          <p:cNvSpPr txBox="1"/>
          <p:nvPr/>
        </p:nvSpPr>
        <p:spPr>
          <a:xfrm>
            <a:off x="6714051" y="2092054"/>
            <a:ext cx="5054030" cy="3108543"/>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Siamese Network Training: Train a Siamese network on pairs of acne images, where the labels indicate whether the pair belongs to the same severity level or different levels. The output of this network is a feature embedding for each input image.</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Feature Extraction: Use the trained Siamese network to extract feature embeddings for all the images in your acne severity dataset.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 Classifier Training: Train a standard CNN classifier using these extracted feature embeddings as input and the acne severity levels as the target labels. This CNN learns to map the feature embeddings to the correct severity class.</a:t>
            </a:r>
          </a:p>
        </p:txBody>
      </p:sp>
      <p:sp>
        <p:nvSpPr>
          <p:cNvPr id="9" name="Rectangle 8">
            <a:extLst>
              <a:ext uri="{FF2B5EF4-FFF2-40B4-BE49-F238E27FC236}">
                <a16:creationId xmlns:a16="http://schemas.microsoft.com/office/drawing/2014/main" id="{2EB18177-CB88-42CA-CB12-F079DDF5E30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227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292C-7859-C70A-2FE1-8144AD92B5C6}"/>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C03384B0-CF4C-18F4-9632-99DA35EC0123}"/>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593A90C-7094-4374-D7DA-645C94E3B638}"/>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 name="Rectangle: Diagonal Corners Rounded 1">
            <a:extLst>
              <a:ext uri="{FF2B5EF4-FFF2-40B4-BE49-F238E27FC236}">
                <a16:creationId xmlns:a16="http://schemas.microsoft.com/office/drawing/2014/main" id="{433BE72E-AC85-C032-71AF-D19706A9646F}"/>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 with CNN</a:t>
            </a:r>
          </a:p>
        </p:txBody>
      </p:sp>
      <p:pic>
        <p:nvPicPr>
          <p:cNvPr id="7" name="Picture 6">
            <a:extLst>
              <a:ext uri="{FF2B5EF4-FFF2-40B4-BE49-F238E27FC236}">
                <a16:creationId xmlns:a16="http://schemas.microsoft.com/office/drawing/2014/main" id="{8B7BE2FF-7A14-5E69-4592-2E629DC582C9}"/>
              </a:ext>
            </a:extLst>
          </p:cNvPr>
          <p:cNvPicPr>
            <a:picLocks noChangeAspect="1"/>
          </p:cNvPicPr>
          <p:nvPr/>
        </p:nvPicPr>
        <p:blipFill>
          <a:blip r:embed="rId3"/>
          <a:stretch>
            <a:fillRect/>
          </a:stretch>
        </p:blipFill>
        <p:spPr>
          <a:xfrm>
            <a:off x="384535" y="2559038"/>
            <a:ext cx="7579574" cy="3123626"/>
          </a:xfrm>
          <a:prstGeom prst="rect">
            <a:avLst/>
          </a:prstGeom>
        </p:spPr>
      </p:pic>
      <p:pic>
        <p:nvPicPr>
          <p:cNvPr id="9" name="Picture 8">
            <a:extLst>
              <a:ext uri="{FF2B5EF4-FFF2-40B4-BE49-F238E27FC236}">
                <a16:creationId xmlns:a16="http://schemas.microsoft.com/office/drawing/2014/main" id="{43373BA4-6ADF-FF3F-01C6-F99EE915D313}"/>
              </a:ext>
            </a:extLst>
          </p:cNvPr>
          <p:cNvPicPr>
            <a:picLocks noChangeAspect="1"/>
          </p:cNvPicPr>
          <p:nvPr/>
        </p:nvPicPr>
        <p:blipFill>
          <a:blip r:embed="rId4"/>
          <a:stretch>
            <a:fillRect/>
          </a:stretch>
        </p:blipFill>
        <p:spPr>
          <a:xfrm>
            <a:off x="7093608" y="1043702"/>
            <a:ext cx="4881263" cy="3909298"/>
          </a:xfrm>
          <a:prstGeom prst="rect">
            <a:avLst/>
          </a:prstGeom>
        </p:spPr>
      </p:pic>
      <p:sp>
        <p:nvSpPr>
          <p:cNvPr id="10" name="Rectangle 9">
            <a:extLst>
              <a:ext uri="{FF2B5EF4-FFF2-40B4-BE49-F238E27FC236}">
                <a16:creationId xmlns:a16="http://schemas.microsoft.com/office/drawing/2014/main" id="{DBFB90D8-59E5-7E0A-A8F2-FB5EEF2005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188688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BE00D-0773-A088-D5A6-5445399A96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B831EA-C041-7094-8DE8-6798D6553448}"/>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pic>
        <p:nvPicPr>
          <p:cNvPr id="3" name="Picture 2" descr="A screenshot of a cell phone">
            <a:extLst>
              <a:ext uri="{FF2B5EF4-FFF2-40B4-BE49-F238E27FC236}">
                <a16:creationId xmlns:a16="http://schemas.microsoft.com/office/drawing/2014/main" id="{D86F8CD4-CB82-C17D-5BC9-B9CECB9B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990600"/>
            <a:ext cx="2362200" cy="5057886"/>
          </a:xfrm>
          <a:prstGeom prst="rect">
            <a:avLst/>
          </a:prstGeom>
        </p:spPr>
      </p:pic>
      <p:pic>
        <p:nvPicPr>
          <p:cNvPr id="10" name="Picture 9" descr="A screenshot of a cell phone">
            <a:extLst>
              <a:ext uri="{FF2B5EF4-FFF2-40B4-BE49-F238E27FC236}">
                <a16:creationId xmlns:a16="http://schemas.microsoft.com/office/drawing/2014/main" id="{BB47FE99-63D4-8B5D-4E32-E780FD906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983255"/>
            <a:ext cx="2253309" cy="505788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B5C7F62-9106-0038-9DA4-5BAB24FF4EE9}"/>
              </a:ext>
            </a:extLst>
          </p:cNvPr>
          <p:cNvPicPr>
            <a:picLocks noChangeAspect="1"/>
          </p:cNvPicPr>
          <p:nvPr/>
        </p:nvPicPr>
        <p:blipFill>
          <a:blip r:embed="rId4">
            <a:extLst>
              <a:ext uri="{28A0092B-C50C-407E-A947-70E740481C1C}">
                <a14:useLocalDpi xmlns:a14="http://schemas.microsoft.com/office/drawing/2010/main" val="0"/>
              </a:ext>
            </a:extLst>
          </a:blip>
          <a:srcRect l="37500" t="23652" r="38125"/>
          <a:stretch/>
        </p:blipFill>
        <p:spPr>
          <a:xfrm>
            <a:off x="7467600" y="983254"/>
            <a:ext cx="3094236" cy="5057885"/>
          </a:xfrm>
          <a:prstGeom prst="rect">
            <a:avLst/>
          </a:prstGeom>
        </p:spPr>
      </p:pic>
      <p:sp>
        <p:nvSpPr>
          <p:cNvPr id="13" name="Rectangle 12">
            <a:extLst>
              <a:ext uri="{FF2B5EF4-FFF2-40B4-BE49-F238E27FC236}">
                <a16:creationId xmlns:a16="http://schemas.microsoft.com/office/drawing/2014/main" id="{15335A0F-F635-16D4-BB1B-F9CFE3007C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61614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9C0D-4D8D-570A-580F-BC0DA56A6C1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CA2203-2F6F-924E-D319-E5DBB30DE3F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16379"/>
            <a:ext cx="12192000" cy="6324600"/>
          </a:xfrm>
          <a:prstGeom prst="rect">
            <a:avLst/>
          </a:prstGeom>
        </p:spPr>
      </p:pic>
      <p:sp>
        <p:nvSpPr>
          <p:cNvPr id="5" name="Title 4">
            <a:extLst>
              <a:ext uri="{FF2B5EF4-FFF2-40B4-BE49-F238E27FC236}">
                <a16:creationId xmlns:a16="http://schemas.microsoft.com/office/drawing/2014/main" id="{1324626D-75DC-6A32-727B-7E493B0A93F6}"/>
              </a:ext>
            </a:extLst>
          </p:cNvPr>
          <p:cNvSpPr>
            <a:spLocks noGrp="1"/>
          </p:cNvSpPr>
          <p:nvPr>
            <p:ph type="title"/>
          </p:nvPr>
        </p:nvSpPr>
        <p:spPr>
          <a:xfrm>
            <a:off x="198617" y="238325"/>
            <a:ext cx="11684000" cy="861298"/>
          </a:xfrm>
        </p:spPr>
        <p:txBody>
          <a:bodyPr>
            <a:normAutofit/>
          </a:bodyPr>
          <a:lstStyle/>
          <a:p>
            <a:r>
              <a:rPr lang="en-US" sz="4000" b="1" dirty="0"/>
              <a:t>Future Works</a:t>
            </a:r>
            <a:endParaRPr lang="en-US" sz="4000" dirty="0"/>
          </a:p>
        </p:txBody>
      </p:sp>
      <p:graphicFrame>
        <p:nvGraphicFramePr>
          <p:cNvPr id="2" name="Diagram 1">
            <a:extLst>
              <a:ext uri="{FF2B5EF4-FFF2-40B4-BE49-F238E27FC236}">
                <a16:creationId xmlns:a16="http://schemas.microsoft.com/office/drawing/2014/main" id="{03F201D2-E31C-B62C-A8BE-15B245604E2A}"/>
              </a:ext>
            </a:extLst>
          </p:cNvPr>
          <p:cNvGraphicFramePr/>
          <p:nvPr/>
        </p:nvGraphicFramePr>
        <p:xfrm>
          <a:off x="2632435" y="1676400"/>
          <a:ext cx="7848600" cy="413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5E893BAC-592D-0FD0-2A47-015A6BD3B5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28904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2E59-8AB0-6AB3-B18E-BC18EAA26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DC44FE-8A36-7F6D-0BD3-D3CC3837571D}"/>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D2A615AB-DBE2-E7B7-E9A1-D34D8A86DD0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Rectangle 4">
            <a:extLst>
              <a:ext uri="{FF2B5EF4-FFF2-40B4-BE49-F238E27FC236}">
                <a16:creationId xmlns:a16="http://schemas.microsoft.com/office/drawing/2014/main" id="{DA69DBB1-788A-4706-D863-03D7CD7F14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6" name="TextBox 5">
            <a:extLst>
              <a:ext uri="{FF2B5EF4-FFF2-40B4-BE49-F238E27FC236}">
                <a16:creationId xmlns:a16="http://schemas.microsoft.com/office/drawing/2014/main" id="{0E01F11D-6234-E040-CE74-0618D3D0E52E}"/>
              </a:ext>
            </a:extLst>
          </p:cNvPr>
          <p:cNvSpPr txBox="1"/>
          <p:nvPr/>
        </p:nvSpPr>
        <p:spPr>
          <a:xfrm>
            <a:off x="645160" y="1096962"/>
            <a:ext cx="10901680" cy="5001369"/>
          </a:xfrm>
          <a:prstGeom prst="rect">
            <a:avLst/>
          </a:prstGeom>
          <a:noFill/>
        </p:spPr>
        <p:txBody>
          <a:bodyPr wrap="square" rtlCol="0">
            <a:spAutoFit/>
          </a:bodyPr>
          <a:lstStyle/>
          <a:p>
            <a:r>
              <a:rPr lang="en-US" sz="1700" b="1" dirty="0">
                <a:latin typeface="Adobe Devanagari"/>
              </a:rPr>
              <a:t>[1] </a:t>
            </a:r>
            <a:r>
              <a:rPr lang="en-US" sz="1700" dirty="0">
                <a:latin typeface="Adobe Devanagari"/>
              </a:rPr>
              <a:t>Rohit Yadav , </a:t>
            </a:r>
            <a:r>
              <a:rPr lang="en-US" sz="1700" dirty="0" err="1">
                <a:latin typeface="Adobe Devanagari"/>
              </a:rPr>
              <a:t>Aashika</a:t>
            </a:r>
            <a:r>
              <a:rPr lang="en-US" sz="1700" dirty="0">
                <a:latin typeface="Adobe Devanagari"/>
              </a:rPr>
              <a:t> </a:t>
            </a:r>
            <a:r>
              <a:rPr lang="en-US" sz="1700" dirty="0" err="1">
                <a:latin typeface="Adobe Devanagari"/>
              </a:rPr>
              <a:t>jain</a:t>
            </a:r>
            <a:r>
              <a:rPr lang="en-US" sz="1700" dirty="0">
                <a:latin typeface="Adobe Devanagari"/>
              </a:rPr>
              <a:t> , Sanjiv Sharma . “Acne Detection Care System using Deep Learning”. </a:t>
            </a:r>
            <a:r>
              <a:rPr lang="en-US" sz="1700" i="1" dirty="0">
                <a:latin typeface="Adobe Devanagari"/>
              </a:rPr>
              <a:t>2024 11th International Conference on Reliability, Infocom Technologies and Optimization (Trends and Future Directions) (ICRITO) </a:t>
            </a:r>
            <a:r>
              <a:rPr lang="en-US" sz="1700" dirty="0">
                <a:latin typeface="Adobe Devanagari"/>
              </a:rPr>
              <a:t>| 979-8-3503-5035-7/24/$31.00 ©2024 IEEE | DOI: 10.1109/ICRITO61523.2024.1052241</a:t>
            </a:r>
          </a:p>
          <a:p>
            <a:endParaRPr lang="en-US" sz="1700" dirty="0">
              <a:latin typeface="Adobe Devanagari"/>
            </a:endParaRPr>
          </a:p>
          <a:p>
            <a:r>
              <a:rPr lang="en-US" sz="1700" b="1" dirty="0">
                <a:latin typeface="Adobe Devanagari"/>
              </a:rPr>
              <a:t>[2] </a:t>
            </a:r>
            <a:r>
              <a:rPr lang="en-US" sz="1700" dirty="0" err="1">
                <a:latin typeface="Adobe Devanagari"/>
              </a:rPr>
              <a:t>Krithika</a:t>
            </a:r>
            <a:r>
              <a:rPr lang="en-US" sz="1700" dirty="0">
                <a:latin typeface="Adobe Devanagari"/>
              </a:rPr>
              <a:t> Naidu , omkar Kareppa , </a:t>
            </a:r>
            <a:r>
              <a:rPr lang="en-US" sz="1700" dirty="0" err="1">
                <a:latin typeface="Adobe Devanagari"/>
              </a:rPr>
              <a:t>Sridha</a:t>
            </a:r>
            <a:r>
              <a:rPr lang="en-US" sz="1700" dirty="0">
                <a:latin typeface="Adobe Devanagari"/>
              </a:rPr>
              <a:t> Menon , Chitra </a:t>
            </a:r>
            <a:r>
              <a:rPr lang="en-US" sz="1700" dirty="0" err="1">
                <a:latin typeface="Adobe Devanagari"/>
              </a:rPr>
              <a:t>Bhole</a:t>
            </a:r>
            <a:r>
              <a:rPr lang="en-US" sz="1700" dirty="0">
                <a:latin typeface="Adobe Devanagari"/>
              </a:rPr>
              <a:t> , </a:t>
            </a:r>
            <a:r>
              <a:rPr lang="en-US" sz="1700" dirty="0" err="1">
                <a:latin typeface="Adobe Devanagari"/>
              </a:rPr>
              <a:t>Dr.Shital</a:t>
            </a:r>
            <a:r>
              <a:rPr lang="en-US" sz="1700" dirty="0">
                <a:latin typeface="Adobe Devanagari"/>
              </a:rPr>
              <a:t> Poojary . “</a:t>
            </a:r>
            <a:r>
              <a:rPr lang="en-US" sz="1700" dirty="0" err="1">
                <a:latin typeface="Adobe Devanagari"/>
              </a:rPr>
              <a:t>Dermato</a:t>
            </a:r>
            <a:r>
              <a:rPr lang="en-US" sz="1700" dirty="0">
                <a:latin typeface="Adobe Devanagari"/>
              </a:rPr>
              <a:t>: A Deep Learning based Application for Acne Subtype and Severity Detection”.</a:t>
            </a:r>
            <a:r>
              <a:rPr lang="en-US" sz="1600" dirty="0">
                <a:latin typeface="Adobe Devanagari"/>
              </a:rPr>
              <a:t> </a:t>
            </a:r>
            <a:r>
              <a:rPr lang="en-US" sz="1600" i="1" dirty="0">
                <a:latin typeface="Adobe Devanagari"/>
              </a:rPr>
              <a:t>International Conference on Innovative Data Communication Technologies and Application (ICIDCA-2023)</a:t>
            </a:r>
            <a:r>
              <a:rPr lang="en-US" sz="1600" dirty="0">
                <a:latin typeface="Adobe Devanagari"/>
              </a:rPr>
              <a:t> IEEE Xplore Part Number: CFP23CR5-ART; ISBN: 979-8-3503-9720-8</a:t>
            </a:r>
          </a:p>
          <a:p>
            <a:r>
              <a:rPr lang="en-US" sz="1700" dirty="0">
                <a:latin typeface="Adobe Devanagari"/>
              </a:rPr>
              <a:t> </a:t>
            </a:r>
          </a:p>
          <a:p>
            <a:r>
              <a:rPr lang="en-US" sz="1700" b="1" dirty="0">
                <a:latin typeface="Adobe Devanagari"/>
              </a:rPr>
              <a:t>[3] </a:t>
            </a:r>
            <a:r>
              <a:rPr lang="en-US" sz="1700" dirty="0">
                <a:latin typeface="Adobe Devanagari"/>
              </a:rPr>
              <a:t>Jawad Humayun , Aamir Saeed Malik , Samir </a:t>
            </a:r>
            <a:r>
              <a:rPr lang="en-US" sz="1700" dirty="0" err="1">
                <a:latin typeface="Adobe Devanagari"/>
              </a:rPr>
              <a:t>Brahim</a:t>
            </a:r>
            <a:r>
              <a:rPr lang="en-US" sz="1700" dirty="0">
                <a:latin typeface="Adobe Devanagari"/>
              </a:rPr>
              <a:t> </a:t>
            </a:r>
            <a:r>
              <a:rPr lang="en-US" sz="1700" dirty="0" err="1">
                <a:latin typeface="Adobe Devanagari"/>
              </a:rPr>
              <a:t>Belhaouari</a:t>
            </a:r>
            <a:r>
              <a:rPr lang="en-US" sz="1700" dirty="0">
                <a:latin typeface="Adobe Devanagari"/>
              </a:rPr>
              <a:t> , Nidal Kamel . “Localization of Acne Lesion through Template Matching”. </a:t>
            </a:r>
            <a:r>
              <a:rPr lang="en-US" sz="1700" i="1" dirty="0">
                <a:latin typeface="Adobe Devanagari"/>
              </a:rPr>
              <a:t>Electrical and Electronic Engineering Department University Technology PETRONAS. 2012 4</a:t>
            </a:r>
            <a:r>
              <a:rPr lang="en-US" sz="1700" i="1" baseline="30000" dirty="0">
                <a:latin typeface="Adobe Devanagari"/>
              </a:rPr>
              <a:t>th</a:t>
            </a:r>
            <a:r>
              <a:rPr lang="en-US" sz="1700" i="1" dirty="0">
                <a:latin typeface="Adobe Devanagari"/>
              </a:rPr>
              <a:t> International Conference on Intelligent and Advanced Systems (ICIAS2012).</a:t>
            </a:r>
          </a:p>
          <a:p>
            <a:endParaRPr lang="en-US" sz="1700" dirty="0">
              <a:latin typeface="Adobe Devanagari"/>
            </a:endParaRPr>
          </a:p>
          <a:p>
            <a:r>
              <a:rPr lang="en-US" sz="1700" b="1" dirty="0">
                <a:latin typeface="Adobe Devanagari"/>
              </a:rPr>
              <a:t>[4] </a:t>
            </a:r>
            <a:r>
              <a:rPr lang="en-US" sz="1700" dirty="0">
                <a:latin typeface="Adobe Devanagari"/>
              </a:rPr>
              <a:t>Kusum Meda</a:t>
            </a:r>
            <a:r>
              <a:rPr lang="en-US" sz="1700" b="1" dirty="0">
                <a:latin typeface="Adobe Devanagari"/>
              </a:rPr>
              <a:t> </a:t>
            </a:r>
            <a:r>
              <a:rPr lang="en-US" sz="1700" dirty="0">
                <a:latin typeface="Adobe Devanagari"/>
              </a:rPr>
              <a:t>Ravi , </a:t>
            </a:r>
            <a:r>
              <a:rPr lang="en-US" sz="1700" dirty="0" err="1">
                <a:latin typeface="Adobe Devanagari"/>
              </a:rPr>
              <a:t>Krian</a:t>
            </a:r>
            <a:r>
              <a:rPr lang="en-US" sz="1700" dirty="0">
                <a:latin typeface="Adobe Devanagari"/>
              </a:rPr>
              <a:t> M K , </a:t>
            </a:r>
            <a:r>
              <a:rPr lang="en-US" sz="1700" dirty="0" err="1">
                <a:latin typeface="Adobe Devanagari"/>
              </a:rPr>
              <a:t>Umadevi</a:t>
            </a:r>
            <a:r>
              <a:rPr lang="en-US" sz="1700" dirty="0">
                <a:latin typeface="Adobe Devanagari"/>
              </a:rPr>
              <a:t> V . “Acne Classification using Deep Learning Models “ .</a:t>
            </a:r>
            <a:r>
              <a:rPr lang="en-US" sz="1600" dirty="0">
                <a:latin typeface="Adobe Devanagari"/>
              </a:rPr>
              <a:t> </a:t>
            </a:r>
            <a:r>
              <a:rPr lang="en-US" sz="1600" i="1" dirty="0">
                <a:latin typeface="Adobe Devanagari"/>
              </a:rPr>
              <a:t>2024 1st International Conference on Communications and Computer Science (</a:t>
            </a:r>
            <a:r>
              <a:rPr lang="en-US" sz="1600" i="1" dirty="0" err="1">
                <a:latin typeface="Adobe Devanagari"/>
              </a:rPr>
              <a:t>InCCCS</a:t>
            </a:r>
            <a:r>
              <a:rPr lang="en-US" sz="1600" i="1" dirty="0">
                <a:latin typeface="Adobe Devanagari"/>
              </a:rPr>
              <a:t>)</a:t>
            </a:r>
            <a:r>
              <a:rPr lang="en-US" sz="1600" dirty="0">
                <a:latin typeface="Adobe Devanagari"/>
              </a:rPr>
              <a:t> | 979-8-3503-5885-8/24/$31.00 ©2024 IEEE | DOI: 10.1109/INCCCS60947.2024.10593603</a:t>
            </a:r>
            <a:endParaRPr lang="en-US" sz="1700" b="1" dirty="0">
              <a:latin typeface="Adobe Devanagari"/>
            </a:endParaRPr>
          </a:p>
          <a:p>
            <a:endParaRPr lang="en-US" sz="1700" dirty="0">
              <a:latin typeface="Adobe Devanagari"/>
            </a:endParaRPr>
          </a:p>
          <a:p>
            <a:r>
              <a:rPr lang="en-US" sz="1700" b="1" dirty="0">
                <a:latin typeface="Adobe Devanagari"/>
              </a:rPr>
              <a:t>[5] </a:t>
            </a:r>
            <a:r>
              <a:rPr lang="en-US" sz="1700" dirty="0" err="1">
                <a:latin typeface="Adobe Devanagari"/>
              </a:rPr>
              <a:t>Paluri</a:t>
            </a:r>
            <a:r>
              <a:rPr lang="en-US" sz="1700" dirty="0">
                <a:latin typeface="Adobe Devanagari"/>
              </a:rPr>
              <a:t> Krishna </a:t>
            </a:r>
            <a:r>
              <a:rPr lang="en-US" sz="1700" dirty="0" err="1">
                <a:latin typeface="Adobe Devanagari"/>
              </a:rPr>
              <a:t>Veni</a:t>
            </a:r>
            <a:r>
              <a:rPr lang="en-US" sz="1700" dirty="0">
                <a:latin typeface="Adobe Devanagari"/>
              </a:rPr>
              <a:t> , Ashish </a:t>
            </a:r>
            <a:r>
              <a:rPr lang="en-US" sz="1700" dirty="0" err="1">
                <a:latin typeface="Adobe Devanagari"/>
              </a:rPr>
              <a:t>Gepta</a:t>
            </a:r>
            <a:r>
              <a:rPr lang="en-US" sz="1700" dirty="0">
                <a:latin typeface="Adobe Devanagari"/>
              </a:rPr>
              <a:t> . “Revolutionizing Acne Diagnosis with Hybrid Deep Learning Model integrating CBAM and Capsule Network “.</a:t>
            </a:r>
            <a:r>
              <a:rPr lang="en-US" sz="1600" dirty="0">
                <a:latin typeface="Adobe Devanagari"/>
              </a:rPr>
              <a:t> </a:t>
            </a:r>
            <a:r>
              <a:rPr lang="en-US" sz="1600" i="1" dirty="0">
                <a:latin typeface="Adobe Devanagari"/>
              </a:rPr>
              <a:t>Received 4 May 2024, accepted 6 June 2024, date of publication 11 June 2024, date of current version 19 June 2024.</a:t>
            </a:r>
            <a:endParaRPr lang="en-US" sz="1700" i="1" dirty="0">
              <a:latin typeface="Adobe Devanagari"/>
            </a:endParaRPr>
          </a:p>
        </p:txBody>
      </p:sp>
      <p:sp>
        <p:nvSpPr>
          <p:cNvPr id="7" name="Title 4">
            <a:extLst>
              <a:ext uri="{FF2B5EF4-FFF2-40B4-BE49-F238E27FC236}">
                <a16:creationId xmlns:a16="http://schemas.microsoft.com/office/drawing/2014/main" id="{FA828B85-F0AD-3507-0886-7F4953142CD8}"/>
              </a:ext>
            </a:extLst>
          </p:cNvPr>
          <p:cNvSpPr txBox="1">
            <a:spLocks/>
          </p:cNvSpPr>
          <p:nvPr/>
        </p:nvSpPr>
        <p:spPr>
          <a:xfrm>
            <a:off x="645160" y="228600"/>
            <a:ext cx="1129284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latin typeface="Adobe Devanagari"/>
              </a:rPr>
              <a:t>Reference</a:t>
            </a:r>
            <a:endParaRPr lang="en-US" sz="4000" dirty="0">
              <a:latin typeface="Adobe Devanagari"/>
            </a:endParaRPr>
          </a:p>
        </p:txBody>
      </p:sp>
    </p:spTree>
    <p:extLst>
      <p:ext uri="{BB962C8B-B14F-4D97-AF65-F5344CB8AC3E}">
        <p14:creationId xmlns:p14="http://schemas.microsoft.com/office/powerpoint/2010/main" val="394381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Research Question</a:t>
            </a:r>
          </a:p>
        </p:txBody>
      </p:sp>
      <p:sp>
        <p:nvSpPr>
          <p:cNvPr id="8" name="Rectangle: Diagonal Corners Rounded 7">
            <a:extLst>
              <a:ext uri="{FF2B5EF4-FFF2-40B4-BE49-F238E27FC236}">
                <a16:creationId xmlns:a16="http://schemas.microsoft.com/office/drawing/2014/main" id="{B2BB043E-11BA-1027-D8AE-6A1FF8F903EB}"/>
              </a:ext>
            </a:extLst>
          </p:cNvPr>
          <p:cNvSpPr/>
          <p:nvPr/>
        </p:nvSpPr>
        <p:spPr>
          <a:xfrm>
            <a:off x="1201917" y="3429000"/>
            <a:ext cx="9677400" cy="982663"/>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Up to what extent machine and deep learning can be used in Dermatology?</a:t>
            </a:r>
          </a:p>
        </p:txBody>
      </p:sp>
      <p:sp>
        <p:nvSpPr>
          <p:cNvPr id="10" name="Rectangle: Diagonal Corners Rounded 9">
            <a:extLst>
              <a:ext uri="{FF2B5EF4-FFF2-40B4-BE49-F238E27FC236}">
                <a16:creationId xmlns:a16="http://schemas.microsoft.com/office/drawing/2014/main" id="{AD21E3FC-5B39-2B59-A4CB-00C1ED4BA4D7}"/>
              </a:ext>
            </a:extLst>
          </p:cNvPr>
          <p:cNvSpPr/>
          <p:nvPr/>
        </p:nvSpPr>
        <p:spPr>
          <a:xfrm>
            <a:off x="1201917" y="1981199"/>
            <a:ext cx="9677400" cy="1066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to leverage machine and deep learning for enhanced dermatological care?</a:t>
            </a:r>
          </a:p>
        </p:txBody>
      </p:sp>
      <p:sp>
        <p:nvSpPr>
          <p:cNvPr id="2" name="Rectangle 1">
            <a:extLst>
              <a:ext uri="{FF2B5EF4-FFF2-40B4-BE49-F238E27FC236}">
                <a16:creationId xmlns:a16="http://schemas.microsoft.com/office/drawing/2014/main" id="{26724D1C-8338-A8C1-52A8-08F4FF5CE4D6}"/>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76303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47E5-78DA-7A08-74D0-DC16D92CF7C2}"/>
              </a:ext>
            </a:extLst>
          </p:cNvPr>
          <p:cNvSpPr>
            <a:spLocks noGrp="1"/>
          </p:cNvSpPr>
          <p:nvPr>
            <p:ph type="title"/>
          </p:nvPr>
        </p:nvSpPr>
        <p:spPr/>
        <p:txBody>
          <a:bodyPr/>
          <a:lstStyle/>
          <a:p>
            <a:endParaRPr lang="en-US"/>
          </a:p>
        </p:txBody>
      </p:sp>
      <p:pic>
        <p:nvPicPr>
          <p:cNvPr id="8" name="Picture 7" descr="A white background with brown spots&#10;&#10;Description automatically generated">
            <a:extLst>
              <a:ext uri="{FF2B5EF4-FFF2-40B4-BE49-F238E27FC236}">
                <a16:creationId xmlns:a16="http://schemas.microsoft.com/office/drawing/2014/main" id="{48812B09-E552-D843-6606-0EA1002683D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9525" y="-9525"/>
            <a:ext cx="12192000" cy="6334125"/>
          </a:xfrm>
          <a:prstGeom prst="rect">
            <a:avLst/>
          </a:prstGeom>
        </p:spPr>
      </p:pic>
      <p:sp>
        <p:nvSpPr>
          <p:cNvPr id="6" name="Text Placeholder 5">
            <a:extLst>
              <a:ext uri="{FF2B5EF4-FFF2-40B4-BE49-F238E27FC236}">
                <a16:creationId xmlns:a16="http://schemas.microsoft.com/office/drawing/2014/main" id="{07A91C59-28F0-4A9C-ACA2-19A536A0C380}"/>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7" name="Rectangle 6">
            <a:extLst>
              <a:ext uri="{FF2B5EF4-FFF2-40B4-BE49-F238E27FC236}">
                <a16:creationId xmlns:a16="http://schemas.microsoft.com/office/drawing/2014/main" id="{D62996B8-6314-2F4C-432B-288C2F962AC4}"/>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hirt&#10;&#10;Description automatically generated">
            <a:extLst>
              <a:ext uri="{FF2B5EF4-FFF2-40B4-BE49-F238E27FC236}">
                <a16:creationId xmlns:a16="http://schemas.microsoft.com/office/drawing/2014/main" id="{F09AD181-FFE6-82C0-92C8-98B1A5AEB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034" y="84128"/>
            <a:ext cx="1752600" cy="2252738"/>
          </a:xfrm>
          <a:prstGeom prst="rect">
            <a:avLst/>
          </a:prstGeom>
        </p:spPr>
      </p:pic>
      <p:sp>
        <p:nvSpPr>
          <p:cNvPr id="10" name="TextBox 9">
            <a:extLst>
              <a:ext uri="{FF2B5EF4-FFF2-40B4-BE49-F238E27FC236}">
                <a16:creationId xmlns:a16="http://schemas.microsoft.com/office/drawing/2014/main" id="{0706059A-D318-4C08-D092-5DB2080AB9B2}"/>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Utilizing Advanced Machine Learning Technologies For Detailed Eczema Diagnosis And Assessment</a:t>
            </a:r>
          </a:p>
        </p:txBody>
      </p:sp>
      <p:sp>
        <p:nvSpPr>
          <p:cNvPr id="11" name="Arrow: Pentagon 10">
            <a:extLst>
              <a:ext uri="{FF2B5EF4-FFF2-40B4-BE49-F238E27FC236}">
                <a16:creationId xmlns:a16="http://schemas.microsoft.com/office/drawing/2014/main" id="{1C5E7D51-2648-7969-AEF9-721E39C418AA}"/>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2</a:t>
            </a:r>
          </a:p>
        </p:txBody>
      </p:sp>
      <p:sp>
        <p:nvSpPr>
          <p:cNvPr id="12" name="Title 4">
            <a:extLst>
              <a:ext uri="{FF2B5EF4-FFF2-40B4-BE49-F238E27FC236}">
                <a16:creationId xmlns:a16="http://schemas.microsoft.com/office/drawing/2014/main" id="{01B759E2-8C91-FA22-2A29-0814590C158A}"/>
              </a:ext>
            </a:extLst>
          </p:cNvPr>
          <p:cNvSpPr txBox="1">
            <a:spLocks/>
          </p:cNvSpPr>
          <p:nvPr/>
        </p:nvSpPr>
        <p:spPr>
          <a:xfrm>
            <a:off x="-2133600" y="4104793"/>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IT21262104 | </a:t>
            </a:r>
            <a:r>
              <a:rPr lang="en-US" sz="2800" dirty="0" err="1"/>
              <a:t>Lakshani</a:t>
            </a:r>
            <a:r>
              <a:rPr lang="en-US" sz="2800" dirty="0"/>
              <a:t> D.M.W.S</a:t>
            </a:r>
          </a:p>
        </p:txBody>
      </p:sp>
    </p:spTree>
    <p:extLst>
      <p:ext uri="{BB962C8B-B14F-4D97-AF65-F5344CB8AC3E}">
        <p14:creationId xmlns:p14="http://schemas.microsoft.com/office/powerpoint/2010/main" val="108643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14400"/>
          </a:xfrm>
        </p:spPr>
        <p:txBody>
          <a:bodyPr>
            <a:normAutofit/>
          </a:bodyPr>
          <a:lstStyle/>
          <a:p>
            <a:r>
              <a:rPr lang="en-US" sz="4000" b="1" dirty="0"/>
              <a:t>Background</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Rectangle: Rounded Corners 1">
            <a:extLst>
              <a:ext uri="{FF2B5EF4-FFF2-40B4-BE49-F238E27FC236}">
                <a16:creationId xmlns:a16="http://schemas.microsoft.com/office/drawing/2014/main" id="{74CC2FE7-C3D5-DB27-1875-CDFAB1B2899E}"/>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is Eczema?</a:t>
            </a:r>
          </a:p>
          <a:p>
            <a:pPr algn="ctr"/>
            <a:endParaRPr lang="en-US" sz="2800" dirty="0">
              <a:latin typeface="Adobe Devanagari"/>
            </a:endParaRPr>
          </a:p>
        </p:txBody>
      </p:sp>
      <p:sp>
        <p:nvSpPr>
          <p:cNvPr id="3" name="Rectangle: Rounded Corners 2">
            <a:extLst>
              <a:ext uri="{FF2B5EF4-FFF2-40B4-BE49-F238E27FC236}">
                <a16:creationId xmlns:a16="http://schemas.microsoft.com/office/drawing/2014/main" id="{CB6FF8FD-A827-9994-0017-BEAD77032F42}"/>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are the current challenges and need for an advanced solution?</a:t>
            </a:r>
          </a:p>
        </p:txBody>
      </p:sp>
      <p:sp>
        <p:nvSpPr>
          <p:cNvPr id="6" name="Rectangle: Rounded Corners 5">
            <a:extLst>
              <a:ext uri="{FF2B5EF4-FFF2-40B4-BE49-F238E27FC236}">
                <a16:creationId xmlns:a16="http://schemas.microsoft.com/office/drawing/2014/main" id="{7C361B2E-C5D1-1124-36A9-9756AACE68F0}"/>
              </a:ext>
            </a:extLst>
          </p:cNvPr>
          <p:cNvSpPr/>
          <p:nvPr/>
        </p:nvSpPr>
        <p:spPr>
          <a:xfrm>
            <a:off x="826788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Advanced Machine Learning Techniques Can Improve the Assessment of Eczema Lesions?</a:t>
            </a:r>
          </a:p>
        </p:txBody>
      </p:sp>
    </p:spTree>
    <p:extLst>
      <p:ext uri="{BB962C8B-B14F-4D97-AF65-F5344CB8AC3E}">
        <p14:creationId xmlns:p14="http://schemas.microsoft.com/office/powerpoint/2010/main" val="410202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What is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TextBox 1">
            <a:extLst>
              <a:ext uri="{FF2B5EF4-FFF2-40B4-BE49-F238E27FC236}">
                <a16:creationId xmlns:a16="http://schemas.microsoft.com/office/drawing/2014/main" id="{F42A146F-EA97-B978-D7EC-9BF091F26DD9}"/>
              </a:ext>
            </a:extLst>
          </p:cNvPr>
          <p:cNvSpPr txBox="1"/>
          <p:nvPr/>
        </p:nvSpPr>
        <p:spPr>
          <a:xfrm>
            <a:off x="1097978" y="1392965"/>
            <a:ext cx="6324600" cy="2356094"/>
          </a:xfrm>
          <a:prstGeom prst="rect">
            <a:avLst/>
          </a:prstGeom>
          <a:solidFill>
            <a:srgbClr val="641800"/>
          </a:solidFill>
          <a:ln>
            <a:solidFill>
              <a:schemeClr val="bg1"/>
            </a:solidFill>
          </a:ln>
        </p:spPr>
        <p:txBody>
          <a:bodyPr wrap="square" rtlCol="0">
            <a:spAutoFit/>
          </a:bodyPr>
          <a:lstStyle/>
          <a:p>
            <a:pPr marL="285750" indent="-285750">
              <a:lnSpc>
                <a:spcPct val="150000"/>
              </a:lnSpc>
              <a:buFont typeface="Wingdings" panose="05000000000000000000" pitchFamily="2" charset="2"/>
              <a:buChar char="v"/>
            </a:pPr>
            <a:r>
              <a:rPr lang="en-US" dirty="0">
                <a:solidFill>
                  <a:schemeClr val="bg1"/>
                </a:solidFill>
                <a:latin typeface="Adobe Devanagari"/>
              </a:rPr>
              <a:t>A common skin condition.</a:t>
            </a:r>
          </a:p>
          <a:p>
            <a:pPr marL="285750" indent="-285750">
              <a:lnSpc>
                <a:spcPct val="150000"/>
              </a:lnSpc>
              <a:buFont typeface="Wingdings" panose="05000000000000000000" pitchFamily="2" charset="2"/>
              <a:buChar char="v"/>
            </a:pPr>
            <a:r>
              <a:rPr lang="en-US" dirty="0">
                <a:solidFill>
                  <a:schemeClr val="bg1"/>
                </a:solidFill>
                <a:latin typeface="Adobe Devanagari"/>
              </a:rPr>
              <a:t>Skin becomes dry, itchy and easily irritated.</a:t>
            </a:r>
          </a:p>
          <a:p>
            <a:pPr marL="285750" indent="-285750">
              <a:lnSpc>
                <a:spcPct val="150000"/>
              </a:lnSpc>
              <a:buFont typeface="Wingdings" panose="05000000000000000000" pitchFamily="2" charset="2"/>
              <a:buChar char="v"/>
            </a:pPr>
            <a:r>
              <a:rPr lang="en-US" dirty="0">
                <a:solidFill>
                  <a:schemeClr val="bg1"/>
                </a:solidFill>
                <a:latin typeface="Adobe Devanagari"/>
              </a:rPr>
              <a:t>Affects individuals of all ages and can significantly impact quality of life.</a:t>
            </a:r>
          </a:p>
          <a:p>
            <a:pPr marL="285750" indent="-285750">
              <a:lnSpc>
                <a:spcPct val="150000"/>
              </a:lnSpc>
              <a:buFont typeface="Wingdings" panose="05000000000000000000" pitchFamily="2" charset="2"/>
              <a:buChar char="v"/>
            </a:pPr>
            <a:r>
              <a:rPr lang="en-US" dirty="0">
                <a:solidFill>
                  <a:schemeClr val="bg1"/>
                </a:solidFill>
                <a:latin typeface="Adobe Devanagari"/>
              </a:rPr>
              <a:t>Possible to spread to different areas of the body.</a:t>
            </a:r>
          </a:p>
          <a:p>
            <a:pPr>
              <a:lnSpc>
                <a:spcPct val="150000"/>
              </a:lnSpc>
            </a:pPr>
            <a:endParaRPr lang="en-US" sz="900" dirty="0">
              <a:solidFill>
                <a:schemeClr val="bg1"/>
              </a:solidFill>
              <a:latin typeface="Adobe Devanagari"/>
            </a:endParaRPr>
          </a:p>
        </p:txBody>
      </p:sp>
      <p:sp>
        <p:nvSpPr>
          <p:cNvPr id="3" name="Rectangle: Folded Corner 2">
            <a:extLst>
              <a:ext uri="{FF2B5EF4-FFF2-40B4-BE49-F238E27FC236}">
                <a16:creationId xmlns:a16="http://schemas.microsoft.com/office/drawing/2014/main" id="{90E6754F-73DE-4E50-C7E3-A369FA98F657}"/>
              </a:ext>
            </a:extLst>
          </p:cNvPr>
          <p:cNvSpPr/>
          <p:nvPr/>
        </p:nvSpPr>
        <p:spPr>
          <a:xfrm>
            <a:off x="8198422" y="1393321"/>
            <a:ext cx="2895600" cy="3352800"/>
          </a:xfrm>
          <a:prstGeom prst="foldedCorner">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DA891F-7341-40E3-1A9C-41A875D85194}"/>
              </a:ext>
            </a:extLst>
          </p:cNvPr>
          <p:cNvSpPr txBox="1"/>
          <p:nvPr/>
        </p:nvSpPr>
        <p:spPr>
          <a:xfrm>
            <a:off x="8336976" y="1516938"/>
            <a:ext cx="2757046" cy="3016210"/>
          </a:xfrm>
          <a:prstGeom prst="rect">
            <a:avLst/>
          </a:prstGeom>
          <a:noFill/>
        </p:spPr>
        <p:txBody>
          <a:bodyPr wrap="square" rtlCol="0">
            <a:spAutoFit/>
          </a:bodyPr>
          <a:lstStyle/>
          <a:p>
            <a:r>
              <a:rPr lang="en-US" dirty="0">
                <a:solidFill>
                  <a:schemeClr val="bg1"/>
                </a:solidFill>
                <a:latin typeface="Adobe Devanagari"/>
              </a:rPr>
              <a:t>Eczema can be caused by,</a:t>
            </a:r>
          </a:p>
          <a:p>
            <a:endParaRPr lang="en-US" sz="1000" dirty="0">
              <a:solidFill>
                <a:schemeClr val="bg1"/>
              </a:solidFill>
              <a:latin typeface="Adobe Devanagari"/>
            </a:endParaRPr>
          </a:p>
          <a:p>
            <a:pPr marL="285750" indent="-285750">
              <a:buFont typeface="Arial" panose="020B0604020202020204" pitchFamily="34" charset="0"/>
              <a:buChar char="•"/>
            </a:pPr>
            <a:r>
              <a:rPr lang="en-US" dirty="0">
                <a:solidFill>
                  <a:schemeClr val="bg1"/>
                </a:solidFill>
                <a:latin typeface="Adobe Devanagari"/>
              </a:rPr>
              <a:t>Dry climate</a:t>
            </a:r>
          </a:p>
          <a:p>
            <a:pPr marL="285750" indent="-285750">
              <a:buFont typeface="Arial" panose="020B0604020202020204" pitchFamily="34" charset="0"/>
              <a:buChar char="•"/>
            </a:pPr>
            <a:r>
              <a:rPr lang="en-US" dirty="0">
                <a:solidFill>
                  <a:schemeClr val="bg1"/>
                </a:solidFill>
                <a:latin typeface="Adobe Devanagari"/>
              </a:rPr>
              <a:t>Foods</a:t>
            </a:r>
          </a:p>
          <a:p>
            <a:pPr marL="285750" indent="-285750">
              <a:buFont typeface="Arial" panose="020B0604020202020204" pitchFamily="34" charset="0"/>
              <a:buChar char="•"/>
            </a:pPr>
            <a:r>
              <a:rPr lang="en-US" dirty="0">
                <a:solidFill>
                  <a:schemeClr val="bg1"/>
                </a:solidFill>
                <a:latin typeface="Adobe Devanagari"/>
              </a:rPr>
              <a:t>Cosmetics</a:t>
            </a:r>
          </a:p>
          <a:p>
            <a:pPr marL="285750" indent="-285750">
              <a:buFont typeface="Arial" panose="020B0604020202020204" pitchFamily="34" charset="0"/>
              <a:buChar char="•"/>
            </a:pPr>
            <a:r>
              <a:rPr lang="en-US" dirty="0">
                <a:solidFill>
                  <a:schemeClr val="bg1"/>
                </a:solidFill>
                <a:latin typeface="Adobe Devanagari"/>
              </a:rPr>
              <a:t>Soaps</a:t>
            </a:r>
          </a:p>
          <a:p>
            <a:pPr marL="285750" indent="-285750">
              <a:buFont typeface="Arial" panose="020B0604020202020204" pitchFamily="34" charset="0"/>
              <a:buChar char="•"/>
            </a:pPr>
            <a:r>
              <a:rPr lang="en-US" dirty="0">
                <a:solidFill>
                  <a:schemeClr val="bg1"/>
                </a:solidFill>
                <a:latin typeface="Adobe Devanagari"/>
              </a:rPr>
              <a:t>Wool</a:t>
            </a:r>
          </a:p>
          <a:p>
            <a:pPr marL="285750" indent="-285750">
              <a:buFont typeface="Arial" panose="020B0604020202020204" pitchFamily="34" charset="0"/>
              <a:buChar char="•"/>
            </a:pPr>
            <a:r>
              <a:rPr lang="en-US" dirty="0">
                <a:solidFill>
                  <a:schemeClr val="bg1"/>
                </a:solidFill>
                <a:latin typeface="Adobe Devanagari"/>
              </a:rPr>
              <a:t>Dust mites</a:t>
            </a:r>
          </a:p>
          <a:p>
            <a:pPr marL="285750" indent="-285750">
              <a:buFont typeface="Arial" panose="020B0604020202020204" pitchFamily="34" charset="0"/>
              <a:buChar char="•"/>
            </a:pPr>
            <a:r>
              <a:rPr lang="en-US" dirty="0">
                <a:solidFill>
                  <a:schemeClr val="bg1"/>
                </a:solidFill>
                <a:latin typeface="Adobe Devanagari"/>
              </a:rPr>
              <a:t>Mold</a:t>
            </a:r>
          </a:p>
          <a:p>
            <a:pPr marL="285750" indent="-285750">
              <a:buFont typeface="Arial" panose="020B0604020202020204" pitchFamily="34" charset="0"/>
              <a:buChar char="•"/>
            </a:pPr>
            <a:r>
              <a:rPr lang="en-US" dirty="0">
                <a:solidFill>
                  <a:schemeClr val="bg1"/>
                </a:solidFill>
                <a:latin typeface="Adobe Devanagari"/>
              </a:rPr>
              <a:t>Pets</a:t>
            </a:r>
          </a:p>
          <a:p>
            <a:pPr marL="285750" indent="-285750">
              <a:buFont typeface="Arial" panose="020B0604020202020204" pitchFamily="34" charset="0"/>
              <a:buChar char="•"/>
            </a:pPr>
            <a:r>
              <a:rPr lang="en-US" dirty="0">
                <a:solidFill>
                  <a:schemeClr val="bg1"/>
                </a:solidFill>
                <a:latin typeface="Adobe Devanagari"/>
              </a:rPr>
              <a:t>Pollen </a:t>
            </a:r>
          </a:p>
        </p:txBody>
      </p:sp>
      <p:pic>
        <p:nvPicPr>
          <p:cNvPr id="13" name="Picture 12" descr="Close-up of a baby's face with red rash&#10;&#10;Description automatically generated">
            <a:extLst>
              <a:ext uri="{FF2B5EF4-FFF2-40B4-BE49-F238E27FC236}">
                <a16:creationId xmlns:a16="http://schemas.microsoft.com/office/drawing/2014/main" id="{8EAA1266-3CA5-DEE3-DF17-0FD57DB3B944}"/>
              </a:ext>
            </a:extLst>
          </p:cNvPr>
          <p:cNvPicPr>
            <a:picLocks noChangeAspect="1"/>
          </p:cNvPicPr>
          <p:nvPr/>
        </p:nvPicPr>
        <p:blipFill rotWithShape="1">
          <a:blip r:embed="rId3">
            <a:extLst>
              <a:ext uri="{28A0092B-C50C-407E-A947-70E740481C1C}">
                <a14:useLocalDpi xmlns:a14="http://schemas.microsoft.com/office/drawing/2010/main" val="0"/>
              </a:ext>
            </a:extLst>
          </a:blip>
          <a:srcRect b="7502"/>
          <a:stretch/>
        </p:blipFill>
        <p:spPr>
          <a:xfrm>
            <a:off x="5753100" y="4037238"/>
            <a:ext cx="1905000" cy="1321565"/>
          </a:xfrm>
          <a:prstGeom prst="rect">
            <a:avLst/>
          </a:prstGeom>
        </p:spPr>
      </p:pic>
      <p:pic>
        <p:nvPicPr>
          <p:cNvPr id="17" name="Picture 16" descr="A person scratching a skin&#10;&#10;Description automatically generated">
            <a:extLst>
              <a:ext uri="{FF2B5EF4-FFF2-40B4-BE49-F238E27FC236}">
                <a16:creationId xmlns:a16="http://schemas.microsoft.com/office/drawing/2014/main" id="{DD884ACF-958F-575F-EB61-CF2D546595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4772475"/>
            <a:ext cx="3314700" cy="1263650"/>
          </a:xfrm>
          <a:prstGeom prst="rect">
            <a:avLst/>
          </a:prstGeom>
        </p:spPr>
      </p:pic>
      <p:pic>
        <p:nvPicPr>
          <p:cNvPr id="21" name="Picture 20" descr="A person scratching a skin&#10;&#10;Description automatically generated">
            <a:extLst>
              <a:ext uri="{FF2B5EF4-FFF2-40B4-BE49-F238E27FC236}">
                <a16:creationId xmlns:a16="http://schemas.microsoft.com/office/drawing/2014/main" id="{11A07917-1C4B-6976-283F-6625FE43E542}"/>
              </a:ext>
            </a:extLst>
          </p:cNvPr>
          <p:cNvPicPr>
            <a:picLocks noChangeAspect="1"/>
          </p:cNvPicPr>
          <p:nvPr/>
        </p:nvPicPr>
        <p:blipFill rotWithShape="1">
          <a:blip r:embed="rId5">
            <a:extLst>
              <a:ext uri="{28A0092B-C50C-407E-A947-70E740481C1C}">
                <a14:useLocalDpi xmlns:a14="http://schemas.microsoft.com/office/drawing/2010/main" val="0"/>
              </a:ext>
            </a:extLst>
          </a:blip>
          <a:srcRect r="31966"/>
          <a:stretch/>
        </p:blipFill>
        <p:spPr>
          <a:xfrm>
            <a:off x="1097978" y="3999024"/>
            <a:ext cx="1600200" cy="1321565"/>
          </a:xfrm>
          <a:prstGeom prst="rect">
            <a:avLst/>
          </a:prstGeom>
        </p:spPr>
      </p:pic>
    </p:spTree>
    <p:extLst>
      <p:ext uri="{BB962C8B-B14F-4D97-AF65-F5344CB8AC3E}">
        <p14:creationId xmlns:p14="http://schemas.microsoft.com/office/powerpoint/2010/main" val="195953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Multiple Types of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1" name="Rectangle: Rounded Corners 10">
            <a:extLst>
              <a:ext uri="{FF2B5EF4-FFF2-40B4-BE49-F238E27FC236}">
                <a16:creationId xmlns:a16="http://schemas.microsoft.com/office/drawing/2014/main" id="{7955D6BF-FE73-FE3D-DBF4-835BD5F6F503}"/>
              </a:ext>
            </a:extLst>
          </p:cNvPr>
          <p:cNvSpPr/>
          <p:nvPr/>
        </p:nvSpPr>
        <p:spPr>
          <a:xfrm>
            <a:off x="625267" y="1283293"/>
            <a:ext cx="5181600" cy="1524000"/>
          </a:xfrm>
          <a:prstGeom prst="round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E094C5-2CF6-FE7C-33D5-FC118AF2B601}"/>
              </a:ext>
            </a:extLst>
          </p:cNvPr>
          <p:cNvPicPr>
            <a:picLocks noChangeAspect="1"/>
          </p:cNvPicPr>
          <p:nvPr/>
        </p:nvPicPr>
        <p:blipFill>
          <a:blip r:embed="rId3"/>
          <a:stretch>
            <a:fillRect/>
          </a:stretch>
        </p:blipFill>
        <p:spPr>
          <a:xfrm>
            <a:off x="830226" y="1438423"/>
            <a:ext cx="1827134" cy="1213740"/>
          </a:xfrm>
          <a:prstGeom prst="rect">
            <a:avLst/>
          </a:prstGeom>
        </p:spPr>
      </p:pic>
      <p:sp>
        <p:nvSpPr>
          <p:cNvPr id="2" name="TextBox 1">
            <a:extLst>
              <a:ext uri="{FF2B5EF4-FFF2-40B4-BE49-F238E27FC236}">
                <a16:creationId xmlns:a16="http://schemas.microsoft.com/office/drawing/2014/main" id="{F42A146F-EA97-B978-D7EC-9BF091F26DD9}"/>
              </a:ext>
            </a:extLst>
          </p:cNvPr>
          <p:cNvSpPr txBox="1"/>
          <p:nvPr/>
        </p:nvSpPr>
        <p:spPr>
          <a:xfrm>
            <a:off x="2688695" y="1506684"/>
            <a:ext cx="2690888" cy="1077218"/>
          </a:xfrm>
          <a:prstGeom prst="rect">
            <a:avLst/>
          </a:prstGeom>
          <a:noFill/>
        </p:spPr>
        <p:txBody>
          <a:bodyPr wrap="square" rtlCol="0">
            <a:spAutoFit/>
          </a:bodyPr>
          <a:lstStyle/>
          <a:p>
            <a:r>
              <a:rPr lang="en-US" sz="1600" b="1" dirty="0">
                <a:solidFill>
                  <a:schemeClr val="bg1"/>
                </a:solidFill>
                <a:latin typeface="Adobe Devanagari"/>
              </a:rPr>
              <a:t>Atopic Dermatitis</a:t>
            </a:r>
          </a:p>
          <a:p>
            <a:endParaRPr lang="en-US" sz="1600" dirty="0">
              <a:solidFill>
                <a:schemeClr val="bg1"/>
              </a:solidFill>
              <a:latin typeface="Adobe Devanagari"/>
            </a:endParaRPr>
          </a:p>
          <a:p>
            <a:r>
              <a:rPr lang="en-US" sz="1400" dirty="0">
                <a:solidFill>
                  <a:schemeClr val="bg1"/>
                </a:solidFill>
                <a:latin typeface="Adobe Devanagari"/>
              </a:rPr>
              <a:t>Often begins in childhood.</a:t>
            </a:r>
          </a:p>
          <a:p>
            <a:r>
              <a:rPr lang="en-US" sz="1400" dirty="0">
                <a:solidFill>
                  <a:schemeClr val="bg1"/>
                </a:solidFill>
                <a:latin typeface="Adobe Devanagari"/>
              </a:rPr>
              <a:t>A common type of Eczema</a:t>
            </a:r>
            <a:r>
              <a:rPr lang="en-US" sz="1600" dirty="0">
                <a:solidFill>
                  <a:schemeClr val="bg1"/>
                </a:solidFill>
                <a:latin typeface="Adobe Devanagari"/>
              </a:rPr>
              <a:t>.</a:t>
            </a:r>
          </a:p>
        </p:txBody>
      </p:sp>
      <p:sp>
        <p:nvSpPr>
          <p:cNvPr id="12" name="Rectangle: Rounded Corners 11">
            <a:extLst>
              <a:ext uri="{FF2B5EF4-FFF2-40B4-BE49-F238E27FC236}">
                <a16:creationId xmlns:a16="http://schemas.microsoft.com/office/drawing/2014/main" id="{4FC430C5-B210-D3CD-9332-B5A06E66C590}"/>
              </a:ext>
            </a:extLst>
          </p:cNvPr>
          <p:cNvSpPr/>
          <p:nvPr/>
        </p:nvSpPr>
        <p:spPr>
          <a:xfrm>
            <a:off x="6416467" y="1293263"/>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B678F2-9F81-1BD1-EEBD-D9D8A186C92E}"/>
              </a:ext>
            </a:extLst>
          </p:cNvPr>
          <p:cNvSpPr/>
          <p:nvPr/>
        </p:nvSpPr>
        <p:spPr>
          <a:xfrm>
            <a:off x="625267" y="2975567"/>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E0084DC-9967-ADAB-2F5D-1375BBB6DB3B}"/>
              </a:ext>
            </a:extLst>
          </p:cNvPr>
          <p:cNvSpPr/>
          <p:nvPr/>
        </p:nvSpPr>
        <p:spPr>
          <a:xfrm>
            <a:off x="3773683" y="4639375"/>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ABF9D3F-0F4D-0DDF-97A9-EE19D74C1FFA}"/>
              </a:ext>
            </a:extLst>
          </p:cNvPr>
          <p:cNvSpPr/>
          <p:nvPr/>
        </p:nvSpPr>
        <p:spPr>
          <a:xfrm>
            <a:off x="6364483" y="2966814"/>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FCCBA6C-7BA5-05EB-542C-08C253A849DD}"/>
              </a:ext>
            </a:extLst>
          </p:cNvPr>
          <p:cNvPicPr>
            <a:picLocks noChangeAspect="1"/>
          </p:cNvPicPr>
          <p:nvPr/>
        </p:nvPicPr>
        <p:blipFill>
          <a:blip r:embed="rId4"/>
          <a:stretch>
            <a:fillRect/>
          </a:stretch>
        </p:blipFill>
        <p:spPr>
          <a:xfrm>
            <a:off x="842688" y="3149659"/>
            <a:ext cx="1802209" cy="1195013"/>
          </a:xfrm>
          <a:prstGeom prst="rect">
            <a:avLst/>
          </a:prstGeom>
        </p:spPr>
      </p:pic>
      <p:sp>
        <p:nvSpPr>
          <p:cNvPr id="22" name="TextBox 21">
            <a:extLst>
              <a:ext uri="{FF2B5EF4-FFF2-40B4-BE49-F238E27FC236}">
                <a16:creationId xmlns:a16="http://schemas.microsoft.com/office/drawing/2014/main" id="{65034125-8E55-B1C4-E916-FD374E3CB701}"/>
              </a:ext>
            </a:extLst>
          </p:cNvPr>
          <p:cNvSpPr txBox="1"/>
          <p:nvPr/>
        </p:nvSpPr>
        <p:spPr>
          <a:xfrm>
            <a:off x="2688695" y="3165533"/>
            <a:ext cx="2690888" cy="1015663"/>
          </a:xfrm>
          <a:prstGeom prst="rect">
            <a:avLst/>
          </a:prstGeom>
          <a:noFill/>
        </p:spPr>
        <p:txBody>
          <a:bodyPr wrap="square" rtlCol="0">
            <a:spAutoFit/>
          </a:bodyPr>
          <a:lstStyle/>
          <a:p>
            <a:r>
              <a:rPr lang="en-US" sz="1600" b="1" dirty="0">
                <a:latin typeface="Adobe Devanagari"/>
              </a:rPr>
              <a:t>Contact Dermatitis</a:t>
            </a:r>
          </a:p>
          <a:p>
            <a:endParaRPr lang="en-US" sz="1600" dirty="0">
              <a:latin typeface="Adobe Devanagari"/>
            </a:endParaRPr>
          </a:p>
          <a:p>
            <a:r>
              <a:rPr lang="en-US" sz="1400" dirty="0">
                <a:latin typeface="Adobe Devanagari"/>
              </a:rPr>
              <a:t>Called allergic contact dermatitis. Causes an allergic skin reaction.</a:t>
            </a:r>
            <a:endParaRPr lang="en-US" sz="1600" dirty="0">
              <a:latin typeface="Adobe Devanagari"/>
            </a:endParaRPr>
          </a:p>
        </p:txBody>
      </p:sp>
      <p:pic>
        <p:nvPicPr>
          <p:cNvPr id="1026" name="Picture 2" descr="A person's hands with red spots on their hands&#10;&#10;Description automatically generated">
            <a:extLst>
              <a:ext uri="{FF2B5EF4-FFF2-40B4-BE49-F238E27FC236}">
                <a16:creationId xmlns:a16="http://schemas.microsoft.com/office/drawing/2014/main" id="{664A1D87-939C-35E5-507B-67F3EE54F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857" y="4760840"/>
            <a:ext cx="1671913" cy="12563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926403-23C4-4FB7-824C-6466EA1C820E}"/>
              </a:ext>
            </a:extLst>
          </p:cNvPr>
          <p:cNvSpPr txBox="1"/>
          <p:nvPr/>
        </p:nvSpPr>
        <p:spPr>
          <a:xfrm>
            <a:off x="5849218" y="4780318"/>
            <a:ext cx="2690888" cy="1015663"/>
          </a:xfrm>
          <a:prstGeom prst="rect">
            <a:avLst/>
          </a:prstGeom>
          <a:noFill/>
        </p:spPr>
        <p:txBody>
          <a:bodyPr wrap="square" rtlCol="0">
            <a:spAutoFit/>
          </a:bodyPr>
          <a:lstStyle/>
          <a:p>
            <a:r>
              <a:rPr lang="en-US" sz="1600" b="1" dirty="0">
                <a:latin typeface="Adobe Devanagari"/>
              </a:rPr>
              <a:t>Dyshidrotic Eczema</a:t>
            </a:r>
          </a:p>
          <a:p>
            <a:endParaRPr lang="en-US" sz="1600" dirty="0">
              <a:latin typeface="Adobe Devanagari"/>
            </a:endParaRPr>
          </a:p>
          <a:p>
            <a:r>
              <a:rPr lang="en-US" sz="1400" dirty="0">
                <a:latin typeface="Adobe Devanagari"/>
              </a:rPr>
              <a:t>Tiny blisters on your hands, feet, or both.</a:t>
            </a:r>
            <a:endParaRPr lang="en-US" sz="1600" dirty="0">
              <a:latin typeface="Adobe Devanagari"/>
            </a:endParaRPr>
          </a:p>
        </p:txBody>
      </p:sp>
      <p:sp>
        <p:nvSpPr>
          <p:cNvPr id="26" name="TextBox 25">
            <a:extLst>
              <a:ext uri="{FF2B5EF4-FFF2-40B4-BE49-F238E27FC236}">
                <a16:creationId xmlns:a16="http://schemas.microsoft.com/office/drawing/2014/main" id="{55D3CD3B-EDC5-CE70-4EB5-CC81C62ECC39}"/>
              </a:ext>
            </a:extLst>
          </p:cNvPr>
          <p:cNvSpPr txBox="1"/>
          <p:nvPr/>
        </p:nvSpPr>
        <p:spPr>
          <a:xfrm>
            <a:off x="8534400" y="1456625"/>
            <a:ext cx="2827374" cy="1231106"/>
          </a:xfrm>
          <a:prstGeom prst="rect">
            <a:avLst/>
          </a:prstGeom>
          <a:noFill/>
        </p:spPr>
        <p:txBody>
          <a:bodyPr wrap="square" rtlCol="0">
            <a:spAutoFit/>
          </a:bodyPr>
          <a:lstStyle/>
          <a:p>
            <a:r>
              <a:rPr lang="en-US" sz="1600" b="1" dirty="0">
                <a:latin typeface="Adobe Devanagari"/>
              </a:rPr>
              <a:t>Nummular Eczema</a:t>
            </a:r>
          </a:p>
          <a:p>
            <a:endParaRPr lang="en-US" sz="1600" dirty="0">
              <a:latin typeface="Adobe Devanagari"/>
            </a:endParaRPr>
          </a:p>
          <a:p>
            <a:r>
              <a:rPr lang="en-US" sz="1400" dirty="0">
                <a:latin typeface="Adobe Devanagari"/>
              </a:rPr>
              <a:t>Appears as coin-shaped spots on the skin that can be painful and difficult to treat.</a:t>
            </a:r>
          </a:p>
        </p:txBody>
      </p:sp>
      <p:pic>
        <p:nvPicPr>
          <p:cNvPr id="28" name="Picture 27">
            <a:extLst>
              <a:ext uri="{FF2B5EF4-FFF2-40B4-BE49-F238E27FC236}">
                <a16:creationId xmlns:a16="http://schemas.microsoft.com/office/drawing/2014/main" id="{715330AD-92C1-17AC-977A-E88A4A25DB94}"/>
              </a:ext>
            </a:extLst>
          </p:cNvPr>
          <p:cNvPicPr>
            <a:picLocks noChangeAspect="1"/>
          </p:cNvPicPr>
          <p:nvPr/>
        </p:nvPicPr>
        <p:blipFill>
          <a:blip r:embed="rId6"/>
          <a:stretch>
            <a:fillRect/>
          </a:stretch>
        </p:blipFill>
        <p:spPr>
          <a:xfrm>
            <a:off x="6632384" y="1444133"/>
            <a:ext cx="1802209" cy="1195405"/>
          </a:xfrm>
          <a:prstGeom prst="rect">
            <a:avLst/>
          </a:prstGeom>
        </p:spPr>
      </p:pic>
      <p:pic>
        <p:nvPicPr>
          <p:cNvPr id="30" name="Picture 29">
            <a:extLst>
              <a:ext uri="{FF2B5EF4-FFF2-40B4-BE49-F238E27FC236}">
                <a16:creationId xmlns:a16="http://schemas.microsoft.com/office/drawing/2014/main" id="{114D66E6-61A2-9307-EBBB-FEFA66DA6FD4}"/>
              </a:ext>
            </a:extLst>
          </p:cNvPr>
          <p:cNvPicPr>
            <a:picLocks noChangeAspect="1"/>
          </p:cNvPicPr>
          <p:nvPr/>
        </p:nvPicPr>
        <p:blipFill rotWithShape="1">
          <a:blip r:embed="rId7"/>
          <a:srcRect b="1245"/>
          <a:stretch/>
        </p:blipFill>
        <p:spPr>
          <a:xfrm>
            <a:off x="6632384" y="3355711"/>
            <a:ext cx="1791968" cy="802244"/>
          </a:xfrm>
          <a:prstGeom prst="rect">
            <a:avLst/>
          </a:prstGeom>
        </p:spPr>
      </p:pic>
      <p:sp>
        <p:nvSpPr>
          <p:cNvPr id="31" name="TextBox 30">
            <a:extLst>
              <a:ext uri="{FF2B5EF4-FFF2-40B4-BE49-F238E27FC236}">
                <a16:creationId xmlns:a16="http://schemas.microsoft.com/office/drawing/2014/main" id="{62B7B555-2743-711F-BD6D-40F69B41C353}"/>
              </a:ext>
            </a:extLst>
          </p:cNvPr>
          <p:cNvSpPr txBox="1"/>
          <p:nvPr/>
        </p:nvSpPr>
        <p:spPr>
          <a:xfrm>
            <a:off x="8534400" y="3149659"/>
            <a:ext cx="2690888" cy="1231106"/>
          </a:xfrm>
          <a:prstGeom prst="rect">
            <a:avLst/>
          </a:prstGeom>
          <a:noFill/>
        </p:spPr>
        <p:txBody>
          <a:bodyPr wrap="square" rtlCol="0">
            <a:spAutoFit/>
          </a:bodyPr>
          <a:lstStyle/>
          <a:p>
            <a:r>
              <a:rPr lang="en-US" sz="1600" b="1" dirty="0">
                <a:latin typeface="Adobe Devanagari"/>
              </a:rPr>
              <a:t>Seborrheic Dermatitis</a:t>
            </a:r>
          </a:p>
          <a:p>
            <a:endParaRPr lang="en-US" sz="1600" dirty="0">
              <a:latin typeface="Adobe Devanagari"/>
            </a:endParaRPr>
          </a:p>
          <a:p>
            <a:r>
              <a:rPr lang="en-US" sz="1400" dirty="0">
                <a:latin typeface="Adobe Devanagari"/>
              </a:rPr>
              <a:t>Usually affects the scalp.</a:t>
            </a:r>
          </a:p>
          <a:p>
            <a:r>
              <a:rPr lang="en-US" sz="1400" dirty="0">
                <a:latin typeface="Adobe Devanagari"/>
              </a:rPr>
              <a:t>Rarely causes severe harm to the body.</a:t>
            </a:r>
          </a:p>
        </p:txBody>
      </p:sp>
    </p:spTree>
    <p:extLst>
      <p:ext uri="{BB962C8B-B14F-4D97-AF65-F5344CB8AC3E}">
        <p14:creationId xmlns:p14="http://schemas.microsoft.com/office/powerpoint/2010/main" val="217033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Current Challenges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5">
            <a:extLst>
              <a:ext uri="{FF2B5EF4-FFF2-40B4-BE49-F238E27FC236}">
                <a16:creationId xmlns:a16="http://schemas.microsoft.com/office/drawing/2014/main" id="{FE525C11-2DF5-50A8-A91D-9CAAEAAD01CB}"/>
              </a:ext>
            </a:extLst>
          </p:cNvPr>
          <p:cNvSpPr/>
          <p:nvPr/>
        </p:nvSpPr>
        <p:spPr>
          <a:xfrm>
            <a:off x="1371600" y="1473863"/>
            <a:ext cx="9677400" cy="1832946"/>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Rounded 8">
            <a:extLst>
              <a:ext uri="{FF2B5EF4-FFF2-40B4-BE49-F238E27FC236}">
                <a16:creationId xmlns:a16="http://schemas.microsoft.com/office/drawing/2014/main" id="{23D1649D-9977-5CF8-292C-6DD38B0BCFD1}"/>
              </a:ext>
            </a:extLst>
          </p:cNvPr>
          <p:cNvSpPr/>
          <p:nvPr/>
        </p:nvSpPr>
        <p:spPr>
          <a:xfrm>
            <a:off x="1334525" y="3762971"/>
            <a:ext cx="9677400" cy="190500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A146F-EA97-B978-D7EC-9BF091F26DD9}"/>
              </a:ext>
            </a:extLst>
          </p:cNvPr>
          <p:cNvSpPr txBox="1"/>
          <p:nvPr/>
        </p:nvSpPr>
        <p:spPr>
          <a:xfrm>
            <a:off x="1525025" y="1148097"/>
            <a:ext cx="9417622" cy="4199611"/>
          </a:xfrm>
          <a:prstGeom prst="rect">
            <a:avLst/>
          </a:prstGeom>
          <a:noFill/>
        </p:spPr>
        <p:txBody>
          <a:bodyPr wrap="square" rtlCol="0">
            <a:spAutoFit/>
          </a:bodyPr>
          <a:lstStyle/>
          <a:p>
            <a:pPr>
              <a:lnSpc>
                <a:spcPct val="150000"/>
              </a:lnSpc>
            </a:pPr>
            <a:endParaRPr lang="en-US" sz="2000" b="1" dirty="0">
              <a:solidFill>
                <a:schemeClr val="bg1"/>
              </a:solidFill>
              <a:latin typeface="Adobe Devanagari"/>
            </a:endParaRPr>
          </a:p>
          <a:p>
            <a:pPr>
              <a:lnSpc>
                <a:spcPct val="150000"/>
              </a:lnSpc>
            </a:pPr>
            <a:r>
              <a:rPr lang="en-US" sz="2000" b="1" dirty="0">
                <a:solidFill>
                  <a:schemeClr val="bg1"/>
                </a:solidFill>
                <a:latin typeface="Adobe Devanagari"/>
              </a:rPr>
              <a:t>Diagnosis</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Relies heavily on visual inspection by dermatologists, which can be subjective and inconsistent.</a:t>
            </a:r>
          </a:p>
          <a:p>
            <a:pPr>
              <a:lnSpc>
                <a:spcPct val="150000"/>
              </a:lnSpc>
            </a:pPr>
            <a:endParaRPr lang="en-US" sz="2000" dirty="0">
              <a:latin typeface="Adobe Devanagari"/>
            </a:endParaRPr>
          </a:p>
          <a:p>
            <a:pPr marL="742950" lvl="1" indent="-285750">
              <a:lnSpc>
                <a:spcPct val="150000"/>
              </a:lnSpc>
              <a:buFont typeface="Wingdings" panose="05000000000000000000" pitchFamily="2" charset="2"/>
              <a:buChar char="Ø"/>
            </a:pPr>
            <a:endParaRPr lang="en-US" sz="2000" dirty="0">
              <a:latin typeface="Adobe Devanagari"/>
            </a:endParaRPr>
          </a:p>
          <a:p>
            <a:pPr>
              <a:lnSpc>
                <a:spcPct val="150000"/>
              </a:lnSpc>
            </a:pPr>
            <a:r>
              <a:rPr lang="en-US" sz="2000" b="1" dirty="0">
                <a:solidFill>
                  <a:schemeClr val="bg1"/>
                </a:solidFill>
                <a:latin typeface="Adobe Devanagari"/>
              </a:rPr>
              <a:t>Early Detection</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Failure to detect early signs can lead to progression and complications, increasing patient discomfort and healthcare costs.</a:t>
            </a:r>
            <a:endParaRPr lang="en-US" sz="2000" dirty="0">
              <a:latin typeface="Adobe Devanagari"/>
            </a:endParaRPr>
          </a:p>
        </p:txBody>
      </p:sp>
    </p:spTree>
    <p:extLst>
      <p:ext uri="{BB962C8B-B14F-4D97-AF65-F5344CB8AC3E}">
        <p14:creationId xmlns:p14="http://schemas.microsoft.com/office/powerpoint/2010/main" val="236968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90600"/>
          </a:xfrm>
        </p:spPr>
        <p:txBody>
          <a:bodyPr>
            <a:normAutofit/>
          </a:bodyPr>
          <a:lstStyle/>
          <a:p>
            <a:r>
              <a:rPr lang="en-US" sz="4000" b="1" dirty="0"/>
              <a:t>Research Problem</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Diagonal Corners Rounded 12">
            <a:extLst>
              <a:ext uri="{FF2B5EF4-FFF2-40B4-BE49-F238E27FC236}">
                <a16:creationId xmlns:a16="http://schemas.microsoft.com/office/drawing/2014/main" id="{825FA8BE-7E73-EFFC-FB34-1084EBE3E009}"/>
              </a:ext>
            </a:extLst>
          </p:cNvPr>
          <p:cNvSpPr/>
          <p:nvPr/>
        </p:nvSpPr>
        <p:spPr>
          <a:xfrm>
            <a:off x="3352800" y="3429000"/>
            <a:ext cx="8324029" cy="242133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technologies be effectively utilized to improve the accuracy and consistency of eczema diagnosis and severity assessment from images?</a:t>
            </a:r>
          </a:p>
        </p:txBody>
      </p:sp>
      <p:pic>
        <p:nvPicPr>
          <p:cNvPr id="7" name="Picture 6" descr="A person and person with rashes&#10;&#10;Description automatically generated">
            <a:extLst>
              <a:ext uri="{FF2B5EF4-FFF2-40B4-BE49-F238E27FC236}">
                <a16:creationId xmlns:a16="http://schemas.microsoft.com/office/drawing/2014/main" id="{2158A4EA-94C9-17B4-B9BE-F00E52215AEC}"/>
              </a:ext>
            </a:extLst>
          </p:cNvPr>
          <p:cNvPicPr>
            <a:picLocks noChangeAspect="1"/>
          </p:cNvPicPr>
          <p:nvPr/>
        </p:nvPicPr>
        <p:blipFill rotWithShape="1">
          <a:blip r:embed="rId3">
            <a:extLst>
              <a:ext uri="{28A0092B-C50C-407E-A947-70E740481C1C}">
                <a14:useLocalDpi xmlns:a14="http://schemas.microsoft.com/office/drawing/2010/main" val="0"/>
              </a:ext>
            </a:extLst>
          </a:blip>
          <a:srcRect t="11111" b="21111"/>
          <a:stretch/>
        </p:blipFill>
        <p:spPr>
          <a:xfrm>
            <a:off x="254000" y="1305502"/>
            <a:ext cx="4114800" cy="2175054"/>
          </a:xfrm>
          <a:prstGeom prst="rect">
            <a:avLst/>
          </a:prstGeom>
          <a:ln>
            <a:noFill/>
          </a:ln>
          <a:effectLst>
            <a:softEdge rad="112500"/>
          </a:effectLst>
        </p:spPr>
      </p:pic>
    </p:spTree>
    <p:extLst>
      <p:ext uri="{BB962C8B-B14F-4D97-AF65-F5344CB8AC3E}">
        <p14:creationId xmlns:p14="http://schemas.microsoft.com/office/powerpoint/2010/main" val="165917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DF3B-4B00-5A43-BE2B-248205FB3B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259CB91-4991-1924-82BD-3B4C2F03A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D24E5796-86D2-A9B3-EFF6-26E80C430826}"/>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5" name="Picture 4">
            <a:extLst>
              <a:ext uri="{FF2B5EF4-FFF2-40B4-BE49-F238E27FC236}">
                <a16:creationId xmlns:a16="http://schemas.microsoft.com/office/drawing/2014/main" id="{D63F6355-6C14-9581-7B80-C5586308F5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682" y="990601"/>
            <a:ext cx="9406636" cy="5237968"/>
          </a:xfrm>
          <a:prstGeom prst="rect">
            <a:avLst/>
          </a:prstGeom>
          <a:noFill/>
          <a:ln>
            <a:noFill/>
          </a:ln>
        </p:spPr>
      </p:pic>
      <p:sp>
        <p:nvSpPr>
          <p:cNvPr id="6" name="Rectangle 5">
            <a:extLst>
              <a:ext uri="{FF2B5EF4-FFF2-40B4-BE49-F238E27FC236}">
                <a16:creationId xmlns:a16="http://schemas.microsoft.com/office/drawing/2014/main" id="{4C9C8DCF-7294-94A8-1AF5-2D91DA3C2C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76919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2339102"/>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Eczema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a:p>
            <a:pPr marL="342900" indent="-342900">
              <a:buFont typeface="Wingdings" panose="05000000000000000000" pitchFamily="2" charset="2"/>
              <a:buChar char="Ø"/>
            </a:pPr>
            <a:r>
              <a:rPr lang="en-US" dirty="0">
                <a:latin typeface="Adobe Devanagari"/>
              </a:rPr>
              <a:t>Adaptive Multi-Scale Attention Mechanism.</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Eczema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17617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F8C0-F385-98B8-7420-67E3121B2040}"/>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DECC1C-D309-48D7-D4B5-3AC273AD674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6607E5C-0E91-C005-9F21-6AEAC7022456}"/>
              </a:ext>
            </a:extLst>
          </p:cNvPr>
          <p:cNvSpPr>
            <a:spLocks noGrp="1"/>
          </p:cNvSpPr>
          <p:nvPr>
            <p:ph type="title"/>
          </p:nvPr>
        </p:nvSpPr>
        <p:spPr>
          <a:xfrm>
            <a:off x="198617" y="238325"/>
            <a:ext cx="7930761" cy="861298"/>
          </a:xfrm>
        </p:spPr>
        <p:txBody>
          <a:bodyPr>
            <a:normAutofit/>
          </a:bodyPr>
          <a:lstStyle/>
          <a:p>
            <a:r>
              <a:rPr lang="en-US" sz="4000" b="1" dirty="0"/>
              <a:t>Completed Tasks</a:t>
            </a:r>
            <a:endParaRPr lang="en-US" sz="4000" dirty="0"/>
          </a:p>
        </p:txBody>
      </p:sp>
      <p:sp>
        <p:nvSpPr>
          <p:cNvPr id="4" name="Rectangle 3">
            <a:extLst>
              <a:ext uri="{FF2B5EF4-FFF2-40B4-BE49-F238E27FC236}">
                <a16:creationId xmlns:a16="http://schemas.microsoft.com/office/drawing/2014/main" id="{7EE9C712-6C3B-0CF9-67D1-0CFE998879D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6">
            <a:extLst>
              <a:ext uri="{FF2B5EF4-FFF2-40B4-BE49-F238E27FC236}">
                <a16:creationId xmlns:a16="http://schemas.microsoft.com/office/drawing/2014/main" id="{56AAA3BB-D023-2764-EC86-3A953505137A}"/>
              </a:ext>
            </a:extLst>
          </p:cNvPr>
          <p:cNvSpPr/>
          <p:nvPr/>
        </p:nvSpPr>
        <p:spPr>
          <a:xfrm>
            <a:off x="345191" y="1666206"/>
            <a:ext cx="11501617" cy="581439"/>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Conducted comprehensive eczema data collection, preparation, and validation.</a:t>
            </a:r>
          </a:p>
        </p:txBody>
      </p:sp>
      <p:sp>
        <p:nvSpPr>
          <p:cNvPr id="7" name="Rectangle: Diagonal Corners Rounded 6">
            <a:extLst>
              <a:ext uri="{FF2B5EF4-FFF2-40B4-BE49-F238E27FC236}">
                <a16:creationId xmlns:a16="http://schemas.microsoft.com/office/drawing/2014/main" id="{6B84AAC2-B883-477C-411F-DCFEA15C4C21}"/>
              </a:ext>
            </a:extLst>
          </p:cNvPr>
          <p:cNvSpPr/>
          <p:nvPr/>
        </p:nvSpPr>
        <p:spPr>
          <a:xfrm>
            <a:off x="345189" y="2427377"/>
            <a:ext cx="11501617" cy="58840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Performed thorough data analysis and preprocessing to ensure data quality.</a:t>
            </a:r>
          </a:p>
        </p:txBody>
      </p:sp>
      <p:sp>
        <p:nvSpPr>
          <p:cNvPr id="8" name="Rectangle: Diagonal Corners Rounded 7">
            <a:extLst>
              <a:ext uri="{FF2B5EF4-FFF2-40B4-BE49-F238E27FC236}">
                <a16:creationId xmlns:a16="http://schemas.microsoft.com/office/drawing/2014/main" id="{0BB243F4-6728-F770-9878-13215B751D99}"/>
              </a:ext>
            </a:extLst>
          </p:cNvPr>
          <p:cNvSpPr/>
          <p:nvPr/>
        </p:nvSpPr>
        <p:spPr>
          <a:xfrm>
            <a:off x="345189" y="3195516"/>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and enhanced a model for eczema detection with improved accuracy.</a:t>
            </a:r>
          </a:p>
        </p:txBody>
      </p:sp>
      <p:sp>
        <p:nvSpPr>
          <p:cNvPr id="9" name="Rectangle: Diagonal Corners Rounded 6">
            <a:extLst>
              <a:ext uri="{FF2B5EF4-FFF2-40B4-BE49-F238E27FC236}">
                <a16:creationId xmlns:a16="http://schemas.microsoft.com/office/drawing/2014/main" id="{5546354D-466A-2C12-75C6-838A704C22E3}"/>
              </a:ext>
            </a:extLst>
          </p:cNvPr>
          <p:cNvSpPr/>
          <p:nvPr/>
        </p:nvSpPr>
        <p:spPr>
          <a:xfrm>
            <a:off x="345189" y="396240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Developed and optimized a model for eczema severity classification.</a:t>
            </a:r>
          </a:p>
        </p:txBody>
      </p:sp>
      <p:sp>
        <p:nvSpPr>
          <p:cNvPr id="10" name="Rectangle: Diagonal Corners Rounded 6">
            <a:extLst>
              <a:ext uri="{FF2B5EF4-FFF2-40B4-BE49-F238E27FC236}">
                <a16:creationId xmlns:a16="http://schemas.microsoft.com/office/drawing/2014/main" id="{9C8BFD51-38CC-963B-CB2E-C63E7F70385D}"/>
              </a:ext>
            </a:extLst>
          </p:cNvPr>
          <p:cNvSpPr/>
          <p:nvPr/>
        </p:nvSpPr>
        <p:spPr>
          <a:xfrm>
            <a:off x="324410" y="4709184"/>
            <a:ext cx="11501617" cy="567052"/>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Integrated attention mechanisms to improve model performance and feature learning.</a:t>
            </a:r>
          </a:p>
        </p:txBody>
      </p:sp>
      <p:sp>
        <p:nvSpPr>
          <p:cNvPr id="15" name="Rectangle: Diagonal Corners Rounded 6">
            <a:extLst>
              <a:ext uri="{FF2B5EF4-FFF2-40B4-BE49-F238E27FC236}">
                <a16:creationId xmlns:a16="http://schemas.microsoft.com/office/drawing/2014/main" id="{2F3FC8D7-EA56-2EFE-2957-205B77260466}"/>
              </a:ext>
            </a:extLst>
          </p:cNvPr>
          <p:cNvSpPr/>
          <p:nvPr/>
        </p:nvSpPr>
        <p:spPr>
          <a:xfrm>
            <a:off x="323112" y="5444510"/>
            <a:ext cx="11501617" cy="56705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Designed and implemented a web application for streamlined model deployment and user interaction (patients’ end).</a:t>
            </a:r>
          </a:p>
        </p:txBody>
      </p:sp>
      <p:sp>
        <p:nvSpPr>
          <p:cNvPr id="2" name="Rectangle: Diagonal Corners Rounded 1">
            <a:extLst>
              <a:ext uri="{FF2B5EF4-FFF2-40B4-BE49-F238E27FC236}">
                <a16:creationId xmlns:a16="http://schemas.microsoft.com/office/drawing/2014/main" id="{333FC3E4-0467-612D-D350-F32DA4DD1C05}"/>
              </a:ext>
            </a:extLst>
          </p:cNvPr>
          <p:cNvSpPr/>
          <p:nvPr/>
        </p:nvSpPr>
        <p:spPr>
          <a:xfrm>
            <a:off x="8153400" y="248422"/>
            <a:ext cx="3696649" cy="8512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90%</a:t>
            </a:r>
            <a:endParaRPr lang="en-US" sz="1600" b="1" dirty="0">
              <a:latin typeface="Adobe Devanagari"/>
            </a:endParaRPr>
          </a:p>
        </p:txBody>
      </p:sp>
      <p:graphicFrame>
        <p:nvGraphicFramePr>
          <p:cNvPr id="11" name="Chart 10">
            <a:extLst>
              <a:ext uri="{FF2B5EF4-FFF2-40B4-BE49-F238E27FC236}">
                <a16:creationId xmlns:a16="http://schemas.microsoft.com/office/drawing/2014/main" id="{5A1ACE5C-4724-590E-9A2C-69EDF67979EB}"/>
              </a:ext>
            </a:extLst>
          </p:cNvPr>
          <p:cNvGraphicFramePr/>
          <p:nvPr>
            <p:extLst>
              <p:ext uri="{D42A27DB-BD31-4B8C-83A1-F6EECF244321}">
                <p14:modId xmlns:p14="http://schemas.microsoft.com/office/powerpoint/2010/main" val="4174432352"/>
              </p:ext>
            </p:extLst>
          </p:nvPr>
        </p:nvGraphicFramePr>
        <p:xfrm>
          <a:off x="10740137" y="354712"/>
          <a:ext cx="1133934" cy="6476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225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B494-D4B5-AF1F-FCF9-12C8BC48457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A07129-9A1C-C9FE-CCCC-B471960461B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150399B-83BA-D8D4-D4EC-F03A9A945A19}"/>
              </a:ext>
            </a:extLst>
          </p:cNvPr>
          <p:cNvSpPr>
            <a:spLocks noGrp="1"/>
          </p:cNvSpPr>
          <p:nvPr>
            <p:ph type="title"/>
          </p:nvPr>
        </p:nvSpPr>
        <p:spPr>
          <a:xfrm>
            <a:off x="198617" y="238325"/>
            <a:ext cx="11684000" cy="861298"/>
          </a:xfrm>
        </p:spPr>
        <p:txBody>
          <a:bodyPr>
            <a:normAutofit/>
          </a:bodyPr>
          <a:lstStyle/>
          <a:p>
            <a:r>
              <a:rPr lang="en-US" sz="4000" b="1" dirty="0"/>
              <a:t>Data Collection</a:t>
            </a:r>
            <a:endParaRPr lang="en-US" sz="4000" dirty="0"/>
          </a:p>
        </p:txBody>
      </p:sp>
      <p:sp>
        <p:nvSpPr>
          <p:cNvPr id="4" name="Rectangle 3">
            <a:extLst>
              <a:ext uri="{FF2B5EF4-FFF2-40B4-BE49-F238E27FC236}">
                <a16:creationId xmlns:a16="http://schemas.microsoft.com/office/drawing/2014/main" id="{FC8626FA-B54A-A5D6-181A-CFF2BC3B82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608E5D6-A5FB-811F-D70A-820FE6CA84D3}"/>
              </a:ext>
            </a:extLst>
          </p:cNvPr>
          <p:cNvSpPr/>
          <p:nvPr/>
        </p:nvSpPr>
        <p:spPr>
          <a:xfrm>
            <a:off x="6445816" y="1390825"/>
            <a:ext cx="5087523" cy="2083765"/>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B52EB0-7B92-53CF-F49F-99C89906C1A8}"/>
              </a:ext>
            </a:extLst>
          </p:cNvPr>
          <p:cNvSpPr txBox="1"/>
          <p:nvPr/>
        </p:nvSpPr>
        <p:spPr>
          <a:xfrm>
            <a:off x="6529019" y="1524766"/>
            <a:ext cx="5156722" cy="1815882"/>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Two Key Datasets:</a:t>
            </a:r>
          </a:p>
          <a:p>
            <a:pPr marL="342900" indent="-342900">
              <a:buFont typeface="Wingdings" panose="05000000000000000000" pitchFamily="2" charset="2"/>
              <a:buChar char="Ø"/>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Eczema Detection: </a:t>
            </a:r>
          </a:p>
          <a:p>
            <a:pPr lvl="1"/>
            <a:r>
              <a:rPr lang="en-US" sz="1600" dirty="0">
                <a:latin typeface="Adobe Devanagari"/>
              </a:rPr>
              <a:t>	Categorization into "eczema" or "not eczema.“</a:t>
            </a:r>
          </a:p>
          <a:p>
            <a:pPr marL="742950" lvl="1" indent="-285750">
              <a:buFont typeface="Wingdings" panose="05000000000000000000" pitchFamily="2" charset="2"/>
              <a:buChar char="ü"/>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Severity Classification: </a:t>
            </a:r>
          </a:p>
          <a:p>
            <a:pPr lvl="1"/>
            <a:r>
              <a:rPr lang="en-US" sz="1600" dirty="0">
                <a:latin typeface="Adobe Devanagari"/>
              </a:rPr>
              <a:t>	Labels for mild, moderate, severe cases.</a:t>
            </a:r>
          </a:p>
        </p:txBody>
      </p:sp>
      <p:pic>
        <p:nvPicPr>
          <p:cNvPr id="19" name="Picture 18">
            <a:extLst>
              <a:ext uri="{FF2B5EF4-FFF2-40B4-BE49-F238E27FC236}">
                <a16:creationId xmlns:a16="http://schemas.microsoft.com/office/drawing/2014/main" id="{D51FD545-B049-97B7-B58F-A3A6E5D34134}"/>
              </a:ext>
            </a:extLst>
          </p:cNvPr>
          <p:cNvPicPr>
            <a:picLocks noChangeAspect="1"/>
          </p:cNvPicPr>
          <p:nvPr/>
        </p:nvPicPr>
        <p:blipFill>
          <a:blip r:embed="rId3"/>
          <a:stretch>
            <a:fillRect/>
          </a:stretch>
        </p:blipFill>
        <p:spPr>
          <a:xfrm>
            <a:off x="457200" y="1752600"/>
            <a:ext cx="5156722" cy="2510070"/>
          </a:xfrm>
          <a:prstGeom prst="rect">
            <a:avLst/>
          </a:prstGeom>
        </p:spPr>
      </p:pic>
      <p:pic>
        <p:nvPicPr>
          <p:cNvPr id="23" name="Picture 22">
            <a:extLst>
              <a:ext uri="{FF2B5EF4-FFF2-40B4-BE49-F238E27FC236}">
                <a16:creationId xmlns:a16="http://schemas.microsoft.com/office/drawing/2014/main" id="{AF10DCC0-DD5D-7378-7DE9-182D2C635C1D}"/>
              </a:ext>
            </a:extLst>
          </p:cNvPr>
          <p:cNvPicPr>
            <a:picLocks noChangeAspect="1"/>
          </p:cNvPicPr>
          <p:nvPr/>
        </p:nvPicPr>
        <p:blipFill>
          <a:blip r:embed="rId4"/>
          <a:stretch>
            <a:fillRect/>
          </a:stretch>
        </p:blipFill>
        <p:spPr>
          <a:xfrm>
            <a:off x="457200" y="4004770"/>
            <a:ext cx="3452172" cy="1804691"/>
          </a:xfrm>
          <a:prstGeom prst="rect">
            <a:avLst/>
          </a:prstGeom>
        </p:spPr>
      </p:pic>
      <p:pic>
        <p:nvPicPr>
          <p:cNvPr id="25" name="Picture 24">
            <a:extLst>
              <a:ext uri="{FF2B5EF4-FFF2-40B4-BE49-F238E27FC236}">
                <a16:creationId xmlns:a16="http://schemas.microsoft.com/office/drawing/2014/main" id="{883271FE-4684-D054-8E15-4540B648D64C}"/>
              </a:ext>
            </a:extLst>
          </p:cNvPr>
          <p:cNvPicPr>
            <a:picLocks noChangeAspect="1"/>
          </p:cNvPicPr>
          <p:nvPr/>
        </p:nvPicPr>
        <p:blipFill>
          <a:blip r:embed="rId5"/>
          <a:stretch>
            <a:fillRect/>
          </a:stretch>
        </p:blipFill>
        <p:spPr>
          <a:xfrm>
            <a:off x="4372470" y="3700890"/>
            <a:ext cx="4572000" cy="2114282"/>
          </a:xfrm>
          <a:prstGeom prst="rect">
            <a:avLst/>
          </a:prstGeom>
        </p:spPr>
      </p:pic>
      <p:pic>
        <p:nvPicPr>
          <p:cNvPr id="21" name="Picture 20">
            <a:extLst>
              <a:ext uri="{FF2B5EF4-FFF2-40B4-BE49-F238E27FC236}">
                <a16:creationId xmlns:a16="http://schemas.microsoft.com/office/drawing/2014/main" id="{4A59A069-4A35-DF7B-7454-CA685135A3D2}"/>
              </a:ext>
            </a:extLst>
          </p:cNvPr>
          <p:cNvPicPr>
            <a:picLocks noChangeAspect="1"/>
          </p:cNvPicPr>
          <p:nvPr/>
        </p:nvPicPr>
        <p:blipFill>
          <a:blip r:embed="rId6"/>
          <a:stretch>
            <a:fillRect/>
          </a:stretch>
        </p:blipFill>
        <p:spPr>
          <a:xfrm>
            <a:off x="8339757" y="4045750"/>
            <a:ext cx="3449323" cy="1763711"/>
          </a:xfrm>
          <a:prstGeom prst="rect">
            <a:avLst/>
          </a:prstGeom>
        </p:spPr>
      </p:pic>
    </p:spTree>
    <p:extLst>
      <p:ext uri="{BB962C8B-B14F-4D97-AF65-F5344CB8AC3E}">
        <p14:creationId xmlns:p14="http://schemas.microsoft.com/office/powerpoint/2010/main" val="59091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0" name="Picture 9" descr="A robot touching a finger&#10;&#10;Description automatically generated">
            <a:extLst>
              <a:ext uri="{FF2B5EF4-FFF2-40B4-BE49-F238E27FC236}">
                <a16:creationId xmlns:a16="http://schemas.microsoft.com/office/drawing/2014/main" id="{6414FA0D-1F7A-F968-20D2-03B1CF5BD375}"/>
              </a:ext>
            </a:extLst>
          </p:cNvPr>
          <p:cNvPicPr>
            <a:picLocks noChangeAspect="1"/>
          </p:cNvPicPr>
          <p:nvPr/>
        </p:nvPicPr>
        <p:blipFill rotWithShape="1">
          <a:blip r:embed="rId3">
            <a:extLst>
              <a:ext uri="{28A0092B-C50C-407E-A947-70E740481C1C}">
                <a14:useLocalDpi xmlns:a14="http://schemas.microsoft.com/office/drawing/2010/main" val="0"/>
              </a:ext>
            </a:extLst>
          </a:blip>
          <a:srcRect l="25511" r="27142"/>
          <a:stretch/>
        </p:blipFill>
        <p:spPr>
          <a:xfrm>
            <a:off x="-16212" y="-19892"/>
            <a:ext cx="44196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6213" y="228195"/>
            <a:ext cx="4267201" cy="8386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solidFill>
                  <a:schemeClr val="bg1"/>
                </a:solidFill>
              </a:rPr>
              <a:t>Answer!</a:t>
            </a:r>
          </a:p>
        </p:txBody>
      </p:sp>
      <p:sp>
        <p:nvSpPr>
          <p:cNvPr id="11" name="Rectangle: Diagonal Corners Rounded 10">
            <a:extLst>
              <a:ext uri="{FF2B5EF4-FFF2-40B4-BE49-F238E27FC236}">
                <a16:creationId xmlns:a16="http://schemas.microsoft.com/office/drawing/2014/main" id="{E9FC3A6D-53D3-8826-067D-E1B01D51CA59}"/>
              </a:ext>
            </a:extLst>
          </p:cNvPr>
          <p:cNvSpPr/>
          <p:nvPr/>
        </p:nvSpPr>
        <p:spPr>
          <a:xfrm>
            <a:off x="4648200" y="1376240"/>
            <a:ext cx="7040395" cy="304336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Introduce optimized methods and algorithms to Accurately analyze </a:t>
            </a:r>
          </a:p>
          <a:p>
            <a:pPr algn="ctr"/>
            <a:r>
              <a:rPr lang="en-US" sz="2400" dirty="0">
                <a:latin typeface="Adobe Devanagari"/>
              </a:rPr>
              <a:t>skin diseases while align with dermatological theories and laws.</a:t>
            </a:r>
          </a:p>
        </p:txBody>
      </p:sp>
      <p:sp>
        <p:nvSpPr>
          <p:cNvPr id="2" name="Rectangle 1">
            <a:extLst>
              <a:ext uri="{FF2B5EF4-FFF2-40B4-BE49-F238E27FC236}">
                <a16:creationId xmlns:a16="http://schemas.microsoft.com/office/drawing/2014/main" id="{1FCF8702-31FC-142B-FE48-53222F9E6BED}"/>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4243254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CAC79-2F5F-14DF-48DF-8DE6850A19F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8BF9052-267C-E27C-7127-1F48DD06963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107D071-BFED-DB3E-6D79-4EFDE733430F}"/>
              </a:ext>
            </a:extLst>
          </p:cNvPr>
          <p:cNvSpPr>
            <a:spLocks noGrp="1"/>
          </p:cNvSpPr>
          <p:nvPr>
            <p:ph type="title"/>
          </p:nvPr>
        </p:nvSpPr>
        <p:spPr>
          <a:xfrm>
            <a:off x="198617" y="238325"/>
            <a:ext cx="11684000" cy="861298"/>
          </a:xfrm>
        </p:spPr>
        <p:txBody>
          <a:bodyPr>
            <a:normAutofit/>
          </a:bodyPr>
          <a:lstStyle/>
          <a:p>
            <a:r>
              <a:rPr lang="en-US" sz="4000" b="1" dirty="0"/>
              <a:t>Data Validation</a:t>
            </a:r>
            <a:endParaRPr lang="en-US" sz="4000" dirty="0"/>
          </a:p>
        </p:txBody>
      </p:sp>
      <p:sp>
        <p:nvSpPr>
          <p:cNvPr id="4" name="Rectangle 3">
            <a:extLst>
              <a:ext uri="{FF2B5EF4-FFF2-40B4-BE49-F238E27FC236}">
                <a16:creationId xmlns:a16="http://schemas.microsoft.com/office/drawing/2014/main" id="{1ABD290B-F238-B087-1968-362AB2C66C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437502DF-6984-6135-FDCC-5AEBE85B338D}"/>
              </a:ext>
            </a:extLst>
          </p:cNvPr>
          <p:cNvSpPr/>
          <p:nvPr/>
        </p:nvSpPr>
        <p:spPr>
          <a:xfrm>
            <a:off x="464857" y="1926146"/>
            <a:ext cx="4495800" cy="361465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F5B1EB-57D7-D9EB-1DD6-40FD3056D722}"/>
              </a:ext>
            </a:extLst>
          </p:cNvPr>
          <p:cNvSpPr txBox="1"/>
          <p:nvPr/>
        </p:nvSpPr>
        <p:spPr>
          <a:xfrm>
            <a:off x="704850" y="2307530"/>
            <a:ext cx="4179606" cy="3046988"/>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bg1"/>
                </a:solidFill>
                <a:latin typeface="Adobe Devanagari"/>
              </a:rPr>
              <a:t>Data collections were reviewed and validated with external supervisors.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Input was provided based on clinical expertise and knowledge to ensure the quality and accuracy of labels.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Adjustments based on supervisor feedback.</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Removal of ambiguous data to enhance dataset reliability.</a:t>
            </a:r>
          </a:p>
          <a:p>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465E07DE-1497-A786-3918-5D0D9FA9EF93}"/>
              </a:ext>
            </a:extLst>
          </p:cNvPr>
          <p:cNvPicPr>
            <a:picLocks noChangeAspect="1"/>
          </p:cNvPicPr>
          <p:nvPr/>
        </p:nvPicPr>
        <p:blipFill>
          <a:blip r:embed="rId3"/>
          <a:srcRect r="29891"/>
          <a:stretch/>
        </p:blipFill>
        <p:spPr>
          <a:xfrm>
            <a:off x="5448301" y="1366705"/>
            <a:ext cx="3162300" cy="3401281"/>
          </a:xfrm>
          <a:prstGeom prst="rect">
            <a:avLst/>
          </a:prstGeom>
        </p:spPr>
      </p:pic>
      <p:pic>
        <p:nvPicPr>
          <p:cNvPr id="15" name="Picture 14">
            <a:extLst>
              <a:ext uri="{FF2B5EF4-FFF2-40B4-BE49-F238E27FC236}">
                <a16:creationId xmlns:a16="http://schemas.microsoft.com/office/drawing/2014/main" id="{85DD3D23-20E6-8572-2070-F175F0DB2954}"/>
              </a:ext>
            </a:extLst>
          </p:cNvPr>
          <p:cNvPicPr>
            <a:picLocks noChangeAspect="1"/>
          </p:cNvPicPr>
          <p:nvPr/>
        </p:nvPicPr>
        <p:blipFill>
          <a:blip r:embed="rId4"/>
          <a:stretch>
            <a:fillRect/>
          </a:stretch>
        </p:blipFill>
        <p:spPr>
          <a:xfrm>
            <a:off x="7424008" y="2819400"/>
            <a:ext cx="4383457" cy="3335811"/>
          </a:xfrm>
          <a:prstGeom prst="rect">
            <a:avLst/>
          </a:prstGeom>
        </p:spPr>
      </p:pic>
      <p:pic>
        <p:nvPicPr>
          <p:cNvPr id="2" name="Picture 1" descr="A document with writing on it&#10;&#10;Description automatically generated">
            <a:extLst>
              <a:ext uri="{FF2B5EF4-FFF2-40B4-BE49-F238E27FC236}">
                <a16:creationId xmlns:a16="http://schemas.microsoft.com/office/drawing/2014/main" id="{A4348962-E686-0659-19C5-1F636E00A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6139" y="210616"/>
            <a:ext cx="3211326" cy="3599384"/>
          </a:xfrm>
          <a:prstGeom prst="rect">
            <a:avLst/>
          </a:prstGeom>
        </p:spPr>
      </p:pic>
    </p:spTree>
    <p:extLst>
      <p:ext uri="{BB962C8B-B14F-4D97-AF65-F5344CB8AC3E}">
        <p14:creationId xmlns:p14="http://schemas.microsoft.com/office/powerpoint/2010/main" val="148620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ACA34-2485-D8DE-3B44-D9CB06857DA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DD8B4D4-7955-3B11-BDD7-3B32C3AAFF44}"/>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97DE243-4CE9-20B3-A1DF-C80E0042A062}"/>
              </a:ext>
            </a:extLst>
          </p:cNvPr>
          <p:cNvSpPr>
            <a:spLocks noGrp="1"/>
          </p:cNvSpPr>
          <p:nvPr>
            <p:ph type="title"/>
          </p:nvPr>
        </p:nvSpPr>
        <p:spPr>
          <a:xfrm>
            <a:off x="198617" y="238325"/>
            <a:ext cx="11684000" cy="861298"/>
          </a:xfrm>
        </p:spPr>
        <p:txBody>
          <a:bodyPr>
            <a:normAutofit/>
          </a:bodyPr>
          <a:lstStyle/>
          <a:p>
            <a:r>
              <a:rPr lang="en-US" sz="4000" b="1" dirty="0"/>
              <a:t>Data Analysis</a:t>
            </a:r>
            <a:endParaRPr lang="en-US" sz="4000" dirty="0"/>
          </a:p>
        </p:txBody>
      </p:sp>
      <p:sp>
        <p:nvSpPr>
          <p:cNvPr id="4" name="Rectangle 3">
            <a:extLst>
              <a:ext uri="{FF2B5EF4-FFF2-40B4-BE49-F238E27FC236}">
                <a16:creationId xmlns:a16="http://schemas.microsoft.com/office/drawing/2014/main" id="{1BBD1DDC-64B9-14E5-7557-34F094BD6F0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7D3FF56-1533-6677-E2B5-FB78F8C1C382}"/>
              </a:ext>
            </a:extLst>
          </p:cNvPr>
          <p:cNvSpPr/>
          <p:nvPr/>
        </p:nvSpPr>
        <p:spPr>
          <a:xfrm>
            <a:off x="7615417" y="1337236"/>
            <a:ext cx="4267200" cy="2062104"/>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0ECFE9-875A-B337-2E68-088A66993FE1}"/>
              </a:ext>
            </a:extLst>
          </p:cNvPr>
          <p:cNvSpPr txBox="1"/>
          <p:nvPr/>
        </p:nvSpPr>
        <p:spPr>
          <a:xfrm>
            <a:off x="7817310" y="1439993"/>
            <a:ext cx="4179606" cy="2062103"/>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To understand the dataset.</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guide preprocessing decisions by informing strategies for scaling, encoding, and normalization.</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detect imbalances and bias.</a:t>
            </a:r>
          </a:p>
          <a:p>
            <a:endParaRPr lang="en-US" sz="1600" dirty="0">
              <a:latin typeface="Adobe Devanagari"/>
            </a:endParaRPr>
          </a:p>
        </p:txBody>
      </p:sp>
      <p:pic>
        <p:nvPicPr>
          <p:cNvPr id="17" name="Picture 16">
            <a:extLst>
              <a:ext uri="{FF2B5EF4-FFF2-40B4-BE49-F238E27FC236}">
                <a16:creationId xmlns:a16="http://schemas.microsoft.com/office/drawing/2014/main" id="{B2329B53-501A-51DD-B9FC-1626994362BD}"/>
              </a:ext>
            </a:extLst>
          </p:cNvPr>
          <p:cNvPicPr>
            <a:picLocks noChangeAspect="1"/>
          </p:cNvPicPr>
          <p:nvPr/>
        </p:nvPicPr>
        <p:blipFill>
          <a:blip r:embed="rId3"/>
          <a:stretch>
            <a:fillRect/>
          </a:stretch>
        </p:blipFill>
        <p:spPr>
          <a:xfrm>
            <a:off x="258835" y="1066800"/>
            <a:ext cx="4747200" cy="5257800"/>
          </a:xfrm>
          <a:prstGeom prst="rect">
            <a:avLst/>
          </a:prstGeom>
        </p:spPr>
      </p:pic>
      <p:pic>
        <p:nvPicPr>
          <p:cNvPr id="19" name="Picture 18">
            <a:extLst>
              <a:ext uri="{FF2B5EF4-FFF2-40B4-BE49-F238E27FC236}">
                <a16:creationId xmlns:a16="http://schemas.microsoft.com/office/drawing/2014/main" id="{B18ECE72-9C64-D424-BCC9-A243856D0FBB}"/>
              </a:ext>
            </a:extLst>
          </p:cNvPr>
          <p:cNvPicPr>
            <a:picLocks noChangeAspect="1"/>
          </p:cNvPicPr>
          <p:nvPr/>
        </p:nvPicPr>
        <p:blipFill>
          <a:blip r:embed="rId4"/>
          <a:srcRect t="5981"/>
          <a:stretch/>
        </p:blipFill>
        <p:spPr>
          <a:xfrm>
            <a:off x="6423842" y="3634892"/>
            <a:ext cx="5458775" cy="2681623"/>
          </a:xfrm>
          <a:prstGeom prst="rect">
            <a:avLst/>
          </a:prstGeom>
        </p:spPr>
      </p:pic>
      <p:pic>
        <p:nvPicPr>
          <p:cNvPr id="6" name="Picture 5">
            <a:extLst>
              <a:ext uri="{FF2B5EF4-FFF2-40B4-BE49-F238E27FC236}">
                <a16:creationId xmlns:a16="http://schemas.microsoft.com/office/drawing/2014/main" id="{9E005B4A-BB63-778F-4153-F5938F85E51F}"/>
              </a:ext>
            </a:extLst>
          </p:cNvPr>
          <p:cNvPicPr>
            <a:picLocks noChangeAspect="1"/>
          </p:cNvPicPr>
          <p:nvPr/>
        </p:nvPicPr>
        <p:blipFill>
          <a:blip r:embed="rId5"/>
          <a:stretch>
            <a:fillRect/>
          </a:stretch>
        </p:blipFill>
        <p:spPr>
          <a:xfrm>
            <a:off x="4241196" y="4262496"/>
            <a:ext cx="4635543" cy="2062104"/>
          </a:xfrm>
          <a:prstGeom prst="rect">
            <a:avLst/>
          </a:prstGeom>
        </p:spPr>
      </p:pic>
      <p:pic>
        <p:nvPicPr>
          <p:cNvPr id="2" name="Picture 4">
            <a:extLst>
              <a:ext uri="{FF2B5EF4-FFF2-40B4-BE49-F238E27FC236}">
                <a16:creationId xmlns:a16="http://schemas.microsoft.com/office/drawing/2014/main" id="{F5862492-DC6B-BACB-DF3D-162693E40C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43"/>
          <a:stretch/>
        </p:blipFill>
        <p:spPr bwMode="auto">
          <a:xfrm>
            <a:off x="529703" y="3962400"/>
            <a:ext cx="3720284" cy="23739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D321DD9-3533-D2F1-5585-8B1362C8359E}"/>
              </a:ext>
            </a:extLst>
          </p:cNvPr>
          <p:cNvPicPr>
            <a:picLocks noChangeAspect="1"/>
          </p:cNvPicPr>
          <p:nvPr/>
        </p:nvPicPr>
        <p:blipFill>
          <a:blip r:embed="rId7"/>
          <a:stretch>
            <a:fillRect/>
          </a:stretch>
        </p:blipFill>
        <p:spPr>
          <a:xfrm>
            <a:off x="3146745" y="2832517"/>
            <a:ext cx="3913665" cy="2523409"/>
          </a:xfrm>
          <a:prstGeom prst="rect">
            <a:avLst/>
          </a:prstGeom>
        </p:spPr>
      </p:pic>
    </p:spTree>
    <p:extLst>
      <p:ext uri="{BB962C8B-B14F-4D97-AF65-F5344CB8AC3E}">
        <p14:creationId xmlns:p14="http://schemas.microsoft.com/office/powerpoint/2010/main" val="357867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2186-6B85-C815-5FB2-1F0E494E2E9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5FFBC6C-F4AB-D215-45FB-524FB6933DB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5E9334F-5430-A1A3-AEF0-492BC6D368D0}"/>
              </a:ext>
            </a:extLst>
          </p:cNvPr>
          <p:cNvSpPr>
            <a:spLocks noGrp="1"/>
          </p:cNvSpPr>
          <p:nvPr>
            <p:ph type="title"/>
          </p:nvPr>
        </p:nvSpPr>
        <p:spPr>
          <a:xfrm>
            <a:off x="198617" y="238325"/>
            <a:ext cx="11684000" cy="861298"/>
          </a:xfrm>
        </p:spPr>
        <p:txBody>
          <a:bodyPr>
            <a:normAutofit/>
          </a:bodyPr>
          <a:lstStyle/>
          <a:p>
            <a:r>
              <a:rPr lang="en-US" sz="4000" b="1" dirty="0"/>
              <a:t>Data Preprocessing</a:t>
            </a:r>
            <a:endParaRPr lang="en-US" sz="4000" dirty="0"/>
          </a:p>
        </p:txBody>
      </p:sp>
      <p:sp>
        <p:nvSpPr>
          <p:cNvPr id="4" name="Rectangle 3">
            <a:extLst>
              <a:ext uri="{FF2B5EF4-FFF2-40B4-BE49-F238E27FC236}">
                <a16:creationId xmlns:a16="http://schemas.microsoft.com/office/drawing/2014/main" id="{804852EE-973D-DD6D-8BDC-E22BEBB566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4122D9AB-B5FD-0B74-B1C1-FD4B3A3F486C}"/>
              </a:ext>
            </a:extLst>
          </p:cNvPr>
          <p:cNvSpPr/>
          <p:nvPr/>
        </p:nvSpPr>
        <p:spPr>
          <a:xfrm>
            <a:off x="7679325" y="1447800"/>
            <a:ext cx="4038600" cy="4280248"/>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BE92B1-BEF7-A9F2-2A3A-5C14B7F0AB49}"/>
              </a:ext>
            </a:extLst>
          </p:cNvPr>
          <p:cNvSpPr txBox="1"/>
          <p:nvPr/>
        </p:nvSpPr>
        <p:spPr>
          <a:xfrm>
            <a:off x="7946460" y="1696175"/>
            <a:ext cx="3690003" cy="4278094"/>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bg1"/>
                </a:solidFill>
                <a:latin typeface="Adobe Devanagari"/>
              </a:rPr>
              <a:t>Image loading and labeling</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Image resizing</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Color conversion from default OpenCV BGR format to the standard RGB</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Data normalization</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Data augmentation</a:t>
            </a:r>
          </a:p>
          <a:p>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Train-validation split</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Class weight assignment</a:t>
            </a:r>
          </a:p>
          <a:p>
            <a:pPr marL="342900" indent="-342900">
              <a:buFont typeface="Wingdings" panose="05000000000000000000" pitchFamily="2" charset="2"/>
              <a:buChar char="Ø"/>
            </a:pPr>
            <a:endParaRPr lang="en-US" sz="1600" dirty="0">
              <a:solidFill>
                <a:schemeClr val="bg1"/>
              </a:solidFill>
              <a:latin typeface="Adobe Devanagari"/>
            </a:endParaRPr>
          </a:p>
          <a:p>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B49E3520-3008-3DFD-C4FE-452A4CA84A8E}"/>
              </a:ext>
            </a:extLst>
          </p:cNvPr>
          <p:cNvPicPr>
            <a:picLocks noChangeAspect="1"/>
          </p:cNvPicPr>
          <p:nvPr/>
        </p:nvPicPr>
        <p:blipFill>
          <a:blip r:embed="rId3"/>
          <a:stretch>
            <a:fillRect/>
          </a:stretch>
        </p:blipFill>
        <p:spPr>
          <a:xfrm>
            <a:off x="469625" y="1266826"/>
            <a:ext cx="4079600" cy="4629150"/>
          </a:xfrm>
          <a:prstGeom prst="rect">
            <a:avLst/>
          </a:prstGeom>
        </p:spPr>
      </p:pic>
      <p:pic>
        <p:nvPicPr>
          <p:cNvPr id="9" name="Picture 8">
            <a:extLst>
              <a:ext uri="{FF2B5EF4-FFF2-40B4-BE49-F238E27FC236}">
                <a16:creationId xmlns:a16="http://schemas.microsoft.com/office/drawing/2014/main" id="{042ECB40-5709-8891-0E77-7E1B5DA69CE0}"/>
              </a:ext>
            </a:extLst>
          </p:cNvPr>
          <p:cNvPicPr>
            <a:picLocks noChangeAspect="1"/>
          </p:cNvPicPr>
          <p:nvPr/>
        </p:nvPicPr>
        <p:blipFill>
          <a:blip r:embed="rId4"/>
          <a:stretch>
            <a:fillRect/>
          </a:stretch>
        </p:blipFill>
        <p:spPr>
          <a:xfrm>
            <a:off x="2354300" y="3581400"/>
            <a:ext cx="5028078" cy="2743200"/>
          </a:xfrm>
          <a:prstGeom prst="rect">
            <a:avLst/>
          </a:prstGeom>
        </p:spPr>
      </p:pic>
    </p:spTree>
    <p:extLst>
      <p:ext uri="{BB962C8B-B14F-4D97-AF65-F5344CB8AC3E}">
        <p14:creationId xmlns:p14="http://schemas.microsoft.com/office/powerpoint/2010/main" val="274708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DD28E-34F7-DA82-69C9-E969E385599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F82BBE6-D55A-66B1-45BB-C672372A70AC}"/>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1E0BDFA-55A4-A68D-D873-7270F405338C}"/>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85C9C4A2-E635-A800-8286-E1B5F49A8F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9" name="Table 8">
            <a:extLst>
              <a:ext uri="{FF2B5EF4-FFF2-40B4-BE49-F238E27FC236}">
                <a16:creationId xmlns:a16="http://schemas.microsoft.com/office/drawing/2014/main" id="{9F11DAA0-D9C3-3F3C-9A39-41406D7A67F5}"/>
              </a:ext>
            </a:extLst>
          </p:cNvPr>
          <p:cNvGraphicFramePr>
            <a:graphicFrameLocks noGrp="1"/>
          </p:cNvGraphicFramePr>
          <p:nvPr>
            <p:extLst>
              <p:ext uri="{D42A27DB-BD31-4B8C-83A1-F6EECF244321}">
                <p14:modId xmlns:p14="http://schemas.microsoft.com/office/powerpoint/2010/main" val="2321984366"/>
              </p:ext>
            </p:extLst>
          </p:nvPr>
        </p:nvGraphicFramePr>
        <p:xfrm>
          <a:off x="381000" y="1250092"/>
          <a:ext cx="11430000" cy="4708748"/>
        </p:xfrm>
        <a:graphic>
          <a:graphicData uri="http://schemas.openxmlformats.org/drawingml/2006/table">
            <a:tbl>
              <a:tblPr firstRow="1" bandRow="1">
                <a:tableStyleId>{073A0DAA-6AF3-43AB-8588-CEC1D06C72B9}</a:tableStyleId>
              </a:tblPr>
              <a:tblGrid>
                <a:gridCol w="1600200">
                  <a:extLst>
                    <a:ext uri="{9D8B030D-6E8A-4147-A177-3AD203B41FA5}">
                      <a16:colId xmlns:a16="http://schemas.microsoft.com/office/drawing/2014/main" val="696125484"/>
                    </a:ext>
                  </a:extLst>
                </a:gridCol>
                <a:gridCol w="3200400">
                  <a:extLst>
                    <a:ext uri="{9D8B030D-6E8A-4147-A177-3AD203B41FA5}">
                      <a16:colId xmlns:a16="http://schemas.microsoft.com/office/drawing/2014/main" val="2674909843"/>
                    </a:ext>
                  </a:extLst>
                </a:gridCol>
                <a:gridCol w="3352800">
                  <a:extLst>
                    <a:ext uri="{9D8B030D-6E8A-4147-A177-3AD203B41FA5}">
                      <a16:colId xmlns:a16="http://schemas.microsoft.com/office/drawing/2014/main" val="1242395879"/>
                    </a:ext>
                  </a:extLst>
                </a:gridCol>
                <a:gridCol w="3276600">
                  <a:extLst>
                    <a:ext uri="{9D8B030D-6E8A-4147-A177-3AD203B41FA5}">
                      <a16:colId xmlns:a16="http://schemas.microsoft.com/office/drawing/2014/main" val="1186637928"/>
                    </a:ext>
                  </a:extLst>
                </a:gridCol>
              </a:tblGrid>
              <a:tr h="540420">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CNN</a:t>
                      </a:r>
                    </a:p>
                  </a:txBody>
                  <a:tcPr>
                    <a:solidFill>
                      <a:srgbClr val="641800"/>
                    </a:solidFill>
                  </a:tcPr>
                </a:tc>
                <a:tc>
                  <a:txBody>
                    <a:bodyPr/>
                    <a:lstStyle/>
                    <a:p>
                      <a:pPr algn="ctr"/>
                      <a:r>
                        <a:rPr lang="en-US" dirty="0">
                          <a:latin typeface="Adobe Devanagari"/>
                        </a:rPr>
                        <a:t>MobileNetV2</a:t>
                      </a:r>
                    </a:p>
                  </a:txBody>
                  <a:tcPr>
                    <a:solidFill>
                      <a:srgbClr val="641800"/>
                    </a:solidFill>
                  </a:tcPr>
                </a:tc>
                <a:tc>
                  <a:txBody>
                    <a:bodyPr/>
                    <a:lstStyle/>
                    <a:p>
                      <a:pPr algn="ctr"/>
                      <a:r>
                        <a:rPr lang="en-US" dirty="0">
                          <a:latin typeface="Adobe Devanagari"/>
                        </a:rPr>
                        <a:t>ResNet50</a:t>
                      </a:r>
                    </a:p>
                  </a:txBody>
                  <a:tcPr>
                    <a:solidFill>
                      <a:srgbClr val="641800"/>
                    </a:solidFill>
                  </a:tcPr>
                </a:tc>
                <a:extLst>
                  <a:ext uri="{0D108BD9-81ED-4DB2-BD59-A6C34878D82A}">
                    <a16:rowId xmlns:a16="http://schemas.microsoft.com/office/drawing/2014/main" val="3699347469"/>
                  </a:ext>
                </a:extLst>
              </a:tr>
              <a:tr h="876488">
                <a:tc>
                  <a:txBody>
                    <a:bodyPr/>
                    <a:lstStyle/>
                    <a:p>
                      <a:r>
                        <a:rPr lang="en-US" sz="1600" dirty="0">
                          <a:latin typeface="Adobe Devanagari"/>
                        </a:rPr>
                        <a:t>Architecture</a:t>
                      </a:r>
                    </a:p>
                  </a:txBody>
                  <a:tcPr>
                    <a:solidFill>
                      <a:srgbClr val="DFC4A7"/>
                    </a:solidFill>
                  </a:tcPr>
                </a:tc>
                <a:tc>
                  <a:txBody>
                    <a:bodyPr/>
                    <a:lstStyle/>
                    <a:p>
                      <a:r>
                        <a:rPr lang="en-US" sz="1600" dirty="0">
                          <a:latin typeface="Adobe Devanagari"/>
                        </a:rPr>
                        <a:t>Specialized convolutional layers designed to capture intricate patterns in skin textures</a:t>
                      </a:r>
                    </a:p>
                  </a:txBody>
                  <a:tcPr>
                    <a:solidFill>
                      <a:srgbClr val="DFC4A7"/>
                    </a:solidFill>
                  </a:tcPr>
                </a:tc>
                <a:tc>
                  <a:txBody>
                    <a:bodyPr/>
                    <a:lstStyle/>
                    <a:p>
                      <a:r>
                        <a:rPr lang="en-US" sz="1600" dirty="0">
                          <a:latin typeface="Adobe Devanagari"/>
                        </a:rPr>
                        <a:t>Lightweight, efficient architecture for general image processing</a:t>
                      </a:r>
                    </a:p>
                  </a:txBody>
                  <a:tcPr>
                    <a:solidFill>
                      <a:srgbClr val="DFC4A7"/>
                    </a:solidFill>
                  </a:tcPr>
                </a:tc>
                <a:tc>
                  <a:txBody>
                    <a:bodyPr/>
                    <a:lstStyle/>
                    <a:p>
                      <a:r>
                        <a:rPr lang="en-US" sz="1600" dirty="0">
                          <a:latin typeface="Adobe Devanagari"/>
                        </a:rPr>
                        <a:t>Deep architecture with complex feature extraction</a:t>
                      </a:r>
                    </a:p>
                  </a:txBody>
                  <a:tcPr>
                    <a:solidFill>
                      <a:srgbClr val="DFC4A7"/>
                    </a:solidFill>
                  </a:tcPr>
                </a:tc>
                <a:extLst>
                  <a:ext uri="{0D108BD9-81ED-4DB2-BD59-A6C34878D82A}">
                    <a16:rowId xmlns:a16="http://schemas.microsoft.com/office/drawing/2014/main" val="2307467135"/>
                  </a:ext>
                </a:extLst>
              </a:tr>
              <a:tr h="540420">
                <a:tc>
                  <a:txBody>
                    <a:bodyPr/>
                    <a:lstStyle/>
                    <a:p>
                      <a:r>
                        <a:rPr lang="en-US" sz="1600" dirty="0">
                          <a:latin typeface="Adobe Devanagari"/>
                        </a:rPr>
                        <a:t>Training enhancements</a:t>
                      </a:r>
                    </a:p>
                  </a:txBody>
                  <a:tcPr>
                    <a:solidFill>
                      <a:schemeClr val="bg1">
                        <a:lumMod val="95000"/>
                      </a:schemeClr>
                    </a:solidFill>
                  </a:tcPr>
                </a:tc>
                <a:tc>
                  <a:txBody>
                    <a:bodyPr/>
                    <a:lstStyle/>
                    <a:p>
                      <a:r>
                        <a:rPr lang="en-US" sz="1600" dirty="0">
                          <a:latin typeface="Adobe Devanagari"/>
                        </a:rPr>
                        <a:t>Optimized with early stopping, learning rate reduction, and model checkpointing for stable performance on medical images</a:t>
                      </a:r>
                    </a:p>
                  </a:txBody>
                  <a:tcPr>
                    <a:solidFill>
                      <a:schemeClr val="bg1">
                        <a:lumMod val="95000"/>
                      </a:schemeClr>
                    </a:solidFill>
                  </a:tcPr>
                </a:tc>
                <a:tc>
                  <a:txBody>
                    <a:bodyPr/>
                    <a:lstStyle/>
                    <a:p>
                      <a:r>
                        <a:rPr lang="en-US" sz="1600" dirty="0">
                          <a:latin typeface="Adobe Devanagari"/>
                        </a:rPr>
                        <a:t>Focused on efficiency rather than capturing detailed skin conditions</a:t>
                      </a:r>
                    </a:p>
                  </a:txBody>
                  <a:tcPr>
                    <a:solidFill>
                      <a:schemeClr val="bg1">
                        <a:lumMod val="95000"/>
                      </a:schemeClr>
                    </a:solidFill>
                  </a:tcPr>
                </a:tc>
                <a:tc>
                  <a:txBody>
                    <a:bodyPr/>
                    <a:lstStyle/>
                    <a:p>
                      <a:r>
                        <a:rPr lang="en-US" sz="1600" dirty="0">
                          <a:latin typeface="Adobe Devanagari"/>
                        </a:rPr>
                        <a:t>Dynamic steps and fine-tuning but less precise in skin texture detection</a:t>
                      </a:r>
                    </a:p>
                  </a:txBody>
                  <a:tcPr>
                    <a:solidFill>
                      <a:schemeClr val="bg1">
                        <a:lumMod val="95000"/>
                      </a:schemeClr>
                    </a:solidFill>
                  </a:tcPr>
                </a:tc>
                <a:extLst>
                  <a:ext uri="{0D108BD9-81ED-4DB2-BD59-A6C34878D82A}">
                    <a16:rowId xmlns:a16="http://schemas.microsoft.com/office/drawing/2014/main" val="2565097523"/>
                  </a:ext>
                </a:extLst>
              </a:tr>
              <a:tr h="540420">
                <a:tc>
                  <a:txBody>
                    <a:bodyPr/>
                    <a:lstStyle/>
                    <a:p>
                      <a:r>
                        <a:rPr lang="en-US" sz="1600" dirty="0">
                          <a:latin typeface="Adobe Devanagari"/>
                        </a:rPr>
                        <a:t>Accuracy</a:t>
                      </a:r>
                    </a:p>
                  </a:txBody>
                  <a:tcPr>
                    <a:solidFill>
                      <a:srgbClr val="DFC4A7"/>
                    </a:solidFill>
                  </a:tcPr>
                </a:tc>
                <a:tc>
                  <a:txBody>
                    <a:bodyPr/>
                    <a:lstStyle/>
                    <a:p>
                      <a:r>
                        <a:rPr lang="en-US" sz="1600" b="1" dirty="0">
                          <a:solidFill>
                            <a:srgbClr val="FF0000"/>
                          </a:solidFill>
                          <a:latin typeface="Adobe Devanagari"/>
                        </a:rPr>
                        <a:t>80% </a:t>
                      </a:r>
                      <a:r>
                        <a:rPr lang="en-US" sz="1600" dirty="0">
                          <a:latin typeface="Adobe Devanagari"/>
                        </a:rPr>
                        <a:t>— Strong balance between precision and recall for medical image classification</a:t>
                      </a:r>
                    </a:p>
                  </a:txBody>
                  <a:tcPr>
                    <a:solidFill>
                      <a:srgbClr val="DFC4A7"/>
                    </a:solidFill>
                  </a:tcPr>
                </a:tc>
                <a:tc>
                  <a:txBody>
                    <a:bodyPr/>
                    <a:lstStyle/>
                    <a:p>
                      <a:r>
                        <a:rPr lang="en-US" sz="1600" dirty="0">
                          <a:latin typeface="Adobe Devanagari"/>
                        </a:rPr>
                        <a:t>98% — Slightly higher but may overfit general patterns rather than eczema-specific signs</a:t>
                      </a:r>
                    </a:p>
                  </a:txBody>
                  <a:tcPr>
                    <a:solidFill>
                      <a:srgbClr val="DFC4A7"/>
                    </a:solidFill>
                  </a:tcPr>
                </a:tc>
                <a:tc>
                  <a:txBody>
                    <a:bodyPr/>
                    <a:lstStyle/>
                    <a:p>
                      <a:r>
                        <a:rPr lang="en-US" sz="1600" dirty="0">
                          <a:latin typeface="Adobe Devanagari"/>
                        </a:rPr>
                        <a:t>49% — Struggles with dataset balance and feature extraction</a:t>
                      </a:r>
                    </a:p>
                  </a:txBody>
                  <a:tcPr>
                    <a:solidFill>
                      <a:srgbClr val="DFC4A7"/>
                    </a:solidFill>
                  </a:tcPr>
                </a:tc>
                <a:extLst>
                  <a:ext uri="{0D108BD9-81ED-4DB2-BD59-A6C34878D82A}">
                    <a16:rowId xmlns:a16="http://schemas.microsoft.com/office/drawing/2014/main" val="2170644636"/>
                  </a:ext>
                </a:extLst>
              </a:tr>
              <a:tr h="540420">
                <a:tc>
                  <a:txBody>
                    <a:bodyPr/>
                    <a:lstStyle/>
                    <a:p>
                      <a:r>
                        <a:rPr lang="en-US" sz="1600" dirty="0">
                          <a:latin typeface="Adobe Devanagari"/>
                        </a:rPr>
                        <a:t>Precision (Class 0/1)</a:t>
                      </a:r>
                    </a:p>
                  </a:txBody>
                  <a:tcPr>
                    <a:solidFill>
                      <a:schemeClr val="bg1">
                        <a:lumMod val="95000"/>
                      </a:schemeClr>
                    </a:solidFill>
                  </a:tcPr>
                </a:tc>
                <a:tc>
                  <a:txBody>
                    <a:bodyPr/>
                    <a:lstStyle/>
                    <a:p>
                      <a:r>
                        <a:rPr lang="en-US" sz="1600" dirty="0">
                          <a:latin typeface="Adobe Devanagari"/>
                        </a:rPr>
                        <a:t>0.96 / 0.82 — Ensures minimal false positives for non-eczema cases</a:t>
                      </a:r>
                    </a:p>
                  </a:txBody>
                  <a:tcPr>
                    <a:solidFill>
                      <a:schemeClr val="bg1">
                        <a:lumMod val="95000"/>
                      </a:schemeClr>
                    </a:solidFill>
                  </a:tcPr>
                </a:tc>
                <a:tc>
                  <a:txBody>
                    <a:bodyPr/>
                    <a:lstStyle/>
                    <a:p>
                      <a:r>
                        <a:rPr lang="en-US" sz="1600" dirty="0">
                          <a:latin typeface="Adobe Devanagari"/>
                        </a:rPr>
                        <a:t>0.98 / 0.98 — High precision but potential false negatives in specialized conditions</a:t>
                      </a:r>
                    </a:p>
                  </a:txBody>
                  <a:tcPr>
                    <a:solidFill>
                      <a:schemeClr val="bg1">
                        <a:lumMod val="95000"/>
                      </a:schemeClr>
                    </a:solidFill>
                  </a:tcPr>
                </a:tc>
                <a:tc>
                  <a:txBody>
                    <a:bodyPr/>
                    <a:lstStyle/>
                    <a:p>
                      <a:r>
                        <a:rPr lang="en-US" sz="1600" dirty="0">
                          <a:latin typeface="Adobe Devanagari"/>
                        </a:rPr>
                        <a:t>0.49 / 0.50 — Unreliable for accurate eczema identification</a:t>
                      </a:r>
                    </a:p>
                  </a:txBody>
                  <a:tcPr>
                    <a:solidFill>
                      <a:schemeClr val="bg1">
                        <a:lumMod val="95000"/>
                      </a:schemeClr>
                    </a:solidFill>
                  </a:tcPr>
                </a:tc>
                <a:extLst>
                  <a:ext uri="{0D108BD9-81ED-4DB2-BD59-A6C34878D82A}">
                    <a16:rowId xmlns:a16="http://schemas.microsoft.com/office/drawing/2014/main" val="1188851085"/>
                  </a:ext>
                </a:extLst>
              </a:tr>
              <a:tr h="540420">
                <a:tc>
                  <a:txBody>
                    <a:bodyPr/>
                    <a:lstStyle/>
                    <a:p>
                      <a:r>
                        <a:rPr lang="en-US" sz="1600" dirty="0">
                          <a:latin typeface="Adobe Devanagari"/>
                        </a:rPr>
                        <a:t>Recall (Class 0/1)</a:t>
                      </a:r>
                    </a:p>
                  </a:txBody>
                  <a:tcPr>
                    <a:solidFill>
                      <a:srgbClr val="DFC4A7"/>
                    </a:solidFill>
                  </a:tcPr>
                </a:tc>
                <a:tc>
                  <a:txBody>
                    <a:bodyPr/>
                    <a:lstStyle/>
                    <a:p>
                      <a:r>
                        <a:rPr lang="en-US" sz="1600" dirty="0">
                          <a:latin typeface="Adobe Devanagari"/>
                        </a:rPr>
                        <a:t>0.82 / 0.96 — Ensures sensitivity for detecting eczema-positive cases</a:t>
                      </a:r>
                    </a:p>
                  </a:txBody>
                  <a:tcPr>
                    <a:solidFill>
                      <a:srgbClr val="DFC4A7"/>
                    </a:solidFill>
                  </a:tcPr>
                </a:tc>
                <a:tc>
                  <a:txBody>
                    <a:bodyPr/>
                    <a:lstStyle/>
                    <a:p>
                      <a:r>
                        <a:rPr lang="en-US" sz="1600" dirty="0">
                          <a:latin typeface="Adobe Devanagari"/>
                        </a:rPr>
                        <a:t>0.98 / 0.97 — May risk overlooking less common eczema features</a:t>
                      </a:r>
                    </a:p>
                  </a:txBody>
                  <a:tcPr>
                    <a:solidFill>
                      <a:srgbClr val="DFC4A7"/>
                    </a:solidFill>
                  </a:tcPr>
                </a:tc>
                <a:tc>
                  <a:txBody>
                    <a:bodyPr/>
                    <a:lstStyle/>
                    <a:p>
                      <a:r>
                        <a:rPr lang="en-US" sz="1600" dirty="0">
                          <a:latin typeface="Adobe Devanagari"/>
                        </a:rPr>
                        <a:t>0.64 / 0.35 — Poor recall may miss critical eczema signs</a:t>
                      </a:r>
                    </a:p>
                  </a:txBody>
                  <a:tcPr>
                    <a:solidFill>
                      <a:srgbClr val="DFC4A7"/>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304374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55C-7D18-D6EE-95E0-1F5ABA1649A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232D14-9BA5-30F7-5E82-CE92DBEBA71E}"/>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C00AE1E-1EDF-0EB5-E621-796B05B5427D}"/>
              </a:ext>
            </a:extLst>
          </p:cNvPr>
          <p:cNvSpPr>
            <a:spLocks noGrp="1"/>
          </p:cNvSpPr>
          <p:nvPr>
            <p:ph type="title"/>
          </p:nvPr>
        </p:nvSpPr>
        <p:spPr>
          <a:xfrm>
            <a:off x="254000" y="91202"/>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1C70C3E8-EAB8-35D8-B070-FA58F953C0E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14365A81-0F9A-061F-BF26-B5B4962D8623}"/>
              </a:ext>
            </a:extLst>
          </p:cNvPr>
          <p:cNvGraphicFramePr/>
          <p:nvPr>
            <p:extLst>
              <p:ext uri="{D42A27DB-BD31-4B8C-83A1-F6EECF244321}">
                <p14:modId xmlns:p14="http://schemas.microsoft.com/office/powerpoint/2010/main" val="2842123027"/>
              </p:ext>
            </p:extLst>
          </p:nvPr>
        </p:nvGraphicFramePr>
        <p:xfrm>
          <a:off x="-108758" y="1120774"/>
          <a:ext cx="7192783" cy="4843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5EF5A80B-A613-693E-0590-09FFBFF69980}"/>
              </a:ext>
            </a:extLst>
          </p:cNvPr>
          <p:cNvPicPr>
            <a:picLocks noChangeAspect="1"/>
          </p:cNvPicPr>
          <p:nvPr/>
        </p:nvPicPr>
        <p:blipFill>
          <a:blip r:embed="rId9"/>
          <a:stretch>
            <a:fillRect/>
          </a:stretch>
        </p:blipFill>
        <p:spPr>
          <a:xfrm>
            <a:off x="6781800" y="999327"/>
            <a:ext cx="4733587" cy="5086350"/>
          </a:xfrm>
          <a:prstGeom prst="rect">
            <a:avLst/>
          </a:prstGeom>
        </p:spPr>
      </p:pic>
      <p:sp>
        <p:nvSpPr>
          <p:cNvPr id="6" name="Rectangle 5">
            <a:extLst>
              <a:ext uri="{FF2B5EF4-FFF2-40B4-BE49-F238E27FC236}">
                <a16:creationId xmlns:a16="http://schemas.microsoft.com/office/drawing/2014/main" id="{25F2DE91-B2CD-9719-742E-9DF72A478EDA}"/>
              </a:ext>
            </a:extLst>
          </p:cNvPr>
          <p:cNvSpPr/>
          <p:nvPr/>
        </p:nvSpPr>
        <p:spPr>
          <a:xfrm>
            <a:off x="9296400" y="5562600"/>
            <a:ext cx="6858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14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7381-0B45-1EC3-FC7D-91F52FD2FB9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BA99E54-9C76-1CD6-DD6A-E35F4FCFA0B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C23BC30C-C86A-D1A0-9B32-B0233CA4D5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CD79F040-0F4C-201C-6FE5-555C9F2872FC}"/>
              </a:ext>
            </a:extLst>
          </p:cNvPr>
          <p:cNvSpPr/>
          <p:nvPr/>
        </p:nvSpPr>
        <p:spPr>
          <a:xfrm>
            <a:off x="384535" y="533400"/>
            <a:ext cx="4873265" cy="3837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dobe Devanagari"/>
              </a:rPr>
              <a:t>Integration of the Attention Mechanism</a:t>
            </a:r>
          </a:p>
        </p:txBody>
      </p:sp>
      <p:sp>
        <p:nvSpPr>
          <p:cNvPr id="2" name="Rectangle: Diagonal Corners Rounded 6">
            <a:extLst>
              <a:ext uri="{FF2B5EF4-FFF2-40B4-BE49-F238E27FC236}">
                <a16:creationId xmlns:a16="http://schemas.microsoft.com/office/drawing/2014/main" id="{D90FA215-211F-7158-7B09-B6F6E1E0BFF2}"/>
              </a:ext>
            </a:extLst>
          </p:cNvPr>
          <p:cNvSpPr/>
          <p:nvPr/>
        </p:nvSpPr>
        <p:spPr>
          <a:xfrm>
            <a:off x="384535" y="1110778"/>
            <a:ext cx="6636834" cy="2510094"/>
          </a:xfrm>
          <a:prstGeom prst="round2Diag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a:solidFill>
                  <a:schemeClr val="tx1"/>
                </a:solidFill>
                <a:latin typeface="Adobe Devanagari"/>
              </a:rPr>
              <a:t>Help models focus on the most important parts of the data, improving decision-making by prioritizing relevant features over irrelevant ones.</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Directs the model's attention to critical regions, such as affected skin areas, ensuring precise identification and classification of eczema.</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Enhances feature extraction, reduces noise, and </a:t>
            </a:r>
          </a:p>
          <a:p>
            <a:r>
              <a:rPr lang="en-US" sz="1600" dirty="0">
                <a:solidFill>
                  <a:schemeClr val="tx1"/>
                </a:solidFill>
                <a:latin typeface="Adobe Devanagari"/>
              </a:rPr>
              <a:t>   improves classification accuracy by focusing on regions </a:t>
            </a:r>
          </a:p>
          <a:p>
            <a:r>
              <a:rPr lang="en-US" sz="1600" dirty="0">
                <a:solidFill>
                  <a:schemeClr val="tx1"/>
                </a:solidFill>
                <a:latin typeface="Adobe Devanagari"/>
              </a:rPr>
              <a:t>   that matter the most in an image.</a:t>
            </a:r>
          </a:p>
        </p:txBody>
      </p:sp>
      <p:pic>
        <p:nvPicPr>
          <p:cNvPr id="7" name="Picture 6">
            <a:extLst>
              <a:ext uri="{FF2B5EF4-FFF2-40B4-BE49-F238E27FC236}">
                <a16:creationId xmlns:a16="http://schemas.microsoft.com/office/drawing/2014/main" id="{0DFB0BF5-B0E1-9DB6-2502-1A9F41385C62}"/>
              </a:ext>
            </a:extLst>
          </p:cNvPr>
          <p:cNvPicPr>
            <a:picLocks noChangeAspect="1"/>
          </p:cNvPicPr>
          <p:nvPr/>
        </p:nvPicPr>
        <p:blipFill>
          <a:blip r:embed="rId4"/>
          <a:stretch>
            <a:fillRect/>
          </a:stretch>
        </p:blipFill>
        <p:spPr>
          <a:xfrm>
            <a:off x="762000" y="3814506"/>
            <a:ext cx="5715003" cy="2510094"/>
          </a:xfrm>
          <a:prstGeom prst="rect">
            <a:avLst/>
          </a:prstGeom>
        </p:spPr>
      </p:pic>
      <p:pic>
        <p:nvPicPr>
          <p:cNvPr id="10" name="Picture 9">
            <a:extLst>
              <a:ext uri="{FF2B5EF4-FFF2-40B4-BE49-F238E27FC236}">
                <a16:creationId xmlns:a16="http://schemas.microsoft.com/office/drawing/2014/main" id="{BC712886-5ED5-AC7A-F2E3-E4110B399993}"/>
              </a:ext>
            </a:extLst>
          </p:cNvPr>
          <p:cNvPicPr>
            <a:picLocks noChangeAspect="1"/>
          </p:cNvPicPr>
          <p:nvPr/>
        </p:nvPicPr>
        <p:blipFill>
          <a:blip r:embed="rId5"/>
          <a:stretch>
            <a:fillRect/>
          </a:stretch>
        </p:blipFill>
        <p:spPr>
          <a:xfrm>
            <a:off x="7422286" y="1073034"/>
            <a:ext cx="4493141" cy="4968671"/>
          </a:xfrm>
          <a:prstGeom prst="rect">
            <a:avLst/>
          </a:prstGeom>
        </p:spPr>
      </p:pic>
      <p:sp>
        <p:nvSpPr>
          <p:cNvPr id="11" name="Rectangle 10">
            <a:extLst>
              <a:ext uri="{FF2B5EF4-FFF2-40B4-BE49-F238E27FC236}">
                <a16:creationId xmlns:a16="http://schemas.microsoft.com/office/drawing/2014/main" id="{376B18FD-457C-C51F-B66F-FCF66E8E6E6F}"/>
              </a:ext>
            </a:extLst>
          </p:cNvPr>
          <p:cNvSpPr/>
          <p:nvPr/>
        </p:nvSpPr>
        <p:spPr>
          <a:xfrm>
            <a:off x="9753600" y="5486400"/>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71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35AE-34F8-76D5-1C40-8EDBDD9F39C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0CE49EA-A653-1DF6-7B67-7B065E3F90F2}"/>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8AC068A-E5D7-57F8-4A49-B61408C4AD65}"/>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6034E516-11D1-0CBE-BDDD-6DB8C349FC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01EF8860-9B0B-1027-CF55-95C0AB4E995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9" name="Picture 8" descr="A diagram of a computer&#10;&#10;AI-generated content may be incorrect.">
            <a:extLst>
              <a:ext uri="{FF2B5EF4-FFF2-40B4-BE49-F238E27FC236}">
                <a16:creationId xmlns:a16="http://schemas.microsoft.com/office/drawing/2014/main" id="{09336266-FBA7-99AC-C782-D3EAEB02CB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817" y="1099623"/>
            <a:ext cx="5181600" cy="5163160"/>
          </a:xfrm>
          <a:prstGeom prst="rect">
            <a:avLst/>
          </a:prstGeom>
        </p:spPr>
      </p:pic>
    </p:spTree>
    <p:extLst>
      <p:ext uri="{BB962C8B-B14F-4D97-AF65-F5344CB8AC3E}">
        <p14:creationId xmlns:p14="http://schemas.microsoft.com/office/powerpoint/2010/main" val="3337377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B13B-22DE-646F-0FC8-3DF7106FE4D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3D1C740-E6D8-93D3-E87A-37DC58DCD5A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D6CF8F8-D0B6-E141-3290-8944153060AA}"/>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60B21887-34F5-A5DD-17D3-335306DC0C9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9" name="Table 8">
            <a:extLst>
              <a:ext uri="{FF2B5EF4-FFF2-40B4-BE49-F238E27FC236}">
                <a16:creationId xmlns:a16="http://schemas.microsoft.com/office/drawing/2014/main" id="{B371E9DB-E6AD-9A6C-7A26-D5660E0C6BAF}"/>
              </a:ext>
            </a:extLst>
          </p:cNvPr>
          <p:cNvGraphicFramePr>
            <a:graphicFrameLocks noGrp="1"/>
          </p:cNvGraphicFramePr>
          <p:nvPr>
            <p:extLst>
              <p:ext uri="{D42A27DB-BD31-4B8C-83A1-F6EECF244321}">
                <p14:modId xmlns:p14="http://schemas.microsoft.com/office/powerpoint/2010/main" val="3203083185"/>
              </p:ext>
            </p:extLst>
          </p:nvPr>
        </p:nvGraphicFramePr>
        <p:xfrm>
          <a:off x="381000" y="1225636"/>
          <a:ext cx="11430000" cy="4899060"/>
        </p:xfrm>
        <a:graphic>
          <a:graphicData uri="http://schemas.openxmlformats.org/drawingml/2006/table">
            <a:tbl>
              <a:tblPr firstRow="1" bandRow="1">
                <a:tableStyleId>{073A0DAA-6AF3-43AB-8588-CEC1D06C72B9}</a:tableStyleId>
              </a:tblPr>
              <a:tblGrid>
                <a:gridCol w="1600200">
                  <a:extLst>
                    <a:ext uri="{9D8B030D-6E8A-4147-A177-3AD203B41FA5}">
                      <a16:colId xmlns:a16="http://schemas.microsoft.com/office/drawing/2014/main" val="696125484"/>
                    </a:ext>
                  </a:extLst>
                </a:gridCol>
                <a:gridCol w="3200400">
                  <a:extLst>
                    <a:ext uri="{9D8B030D-6E8A-4147-A177-3AD203B41FA5}">
                      <a16:colId xmlns:a16="http://schemas.microsoft.com/office/drawing/2014/main" val="2674909843"/>
                    </a:ext>
                  </a:extLst>
                </a:gridCol>
                <a:gridCol w="3352800">
                  <a:extLst>
                    <a:ext uri="{9D8B030D-6E8A-4147-A177-3AD203B41FA5}">
                      <a16:colId xmlns:a16="http://schemas.microsoft.com/office/drawing/2014/main" val="1242395879"/>
                    </a:ext>
                  </a:extLst>
                </a:gridCol>
                <a:gridCol w="3276600">
                  <a:extLst>
                    <a:ext uri="{9D8B030D-6E8A-4147-A177-3AD203B41FA5}">
                      <a16:colId xmlns:a16="http://schemas.microsoft.com/office/drawing/2014/main" val="1186637928"/>
                    </a:ext>
                  </a:extLst>
                </a:gridCol>
              </a:tblGrid>
              <a:tr h="540420">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EfficientNetB0</a:t>
                      </a:r>
                    </a:p>
                  </a:txBody>
                  <a:tcPr>
                    <a:solidFill>
                      <a:srgbClr val="641800"/>
                    </a:solidFill>
                  </a:tcPr>
                </a:tc>
                <a:tc>
                  <a:txBody>
                    <a:bodyPr/>
                    <a:lstStyle/>
                    <a:p>
                      <a:pPr algn="ctr"/>
                      <a:r>
                        <a:rPr lang="en-US" dirty="0">
                          <a:latin typeface="Adobe Devanagari"/>
                        </a:rPr>
                        <a:t>CNN</a:t>
                      </a:r>
                    </a:p>
                  </a:txBody>
                  <a:tcPr>
                    <a:solidFill>
                      <a:srgbClr val="641800"/>
                    </a:solidFill>
                  </a:tcPr>
                </a:tc>
                <a:tc>
                  <a:txBody>
                    <a:bodyPr/>
                    <a:lstStyle/>
                    <a:p>
                      <a:pPr algn="ctr"/>
                      <a:r>
                        <a:rPr lang="en-US" dirty="0">
                          <a:latin typeface="Adobe Devanagari"/>
                        </a:rPr>
                        <a:t>ResNet50</a:t>
                      </a:r>
                    </a:p>
                  </a:txBody>
                  <a:tcPr>
                    <a:solidFill>
                      <a:srgbClr val="641800"/>
                    </a:solidFill>
                  </a:tcPr>
                </a:tc>
                <a:extLst>
                  <a:ext uri="{0D108BD9-81ED-4DB2-BD59-A6C34878D82A}">
                    <a16:rowId xmlns:a16="http://schemas.microsoft.com/office/drawing/2014/main" val="3699347469"/>
                  </a:ext>
                </a:extLst>
              </a:tr>
              <a:tr h="876488">
                <a:tc>
                  <a:txBody>
                    <a:bodyPr/>
                    <a:lstStyle/>
                    <a:p>
                      <a:r>
                        <a:rPr lang="en-US" sz="1600" dirty="0">
                          <a:latin typeface="Adobe Devanagari"/>
                        </a:rPr>
                        <a:t>Architecture</a:t>
                      </a:r>
                    </a:p>
                  </a:txBody>
                  <a:tcPr>
                    <a:solidFill>
                      <a:srgbClr val="DFC4A7"/>
                    </a:solidFill>
                  </a:tcPr>
                </a:tc>
                <a:tc>
                  <a:txBody>
                    <a:bodyPr/>
                    <a:lstStyle/>
                    <a:p>
                      <a:r>
                        <a:rPr lang="en-US" sz="1600" dirty="0">
                          <a:latin typeface="Adobe Devanagari"/>
                        </a:rPr>
                        <a:t>Optimized design combining high accuracy with low resource usage; simplified structure with GAP and FC layers</a:t>
                      </a:r>
                    </a:p>
                  </a:txBody>
                  <a:tcPr>
                    <a:solidFill>
                      <a:srgbClr val="DFC4A7"/>
                    </a:solidFill>
                  </a:tcPr>
                </a:tc>
                <a:tc>
                  <a:txBody>
                    <a:bodyPr/>
                    <a:lstStyle/>
                    <a:p>
                      <a:r>
                        <a:rPr lang="en-US" sz="1600" dirty="0">
                          <a:latin typeface="Adobe Devanagari"/>
                        </a:rPr>
                        <a:t>Specialized convolutional layers designed to capture skin patterns for severity classification</a:t>
                      </a:r>
                    </a:p>
                  </a:txBody>
                  <a:tcPr>
                    <a:solidFill>
                      <a:srgbClr val="DFC4A7"/>
                    </a:solidFill>
                  </a:tcPr>
                </a:tc>
                <a:tc>
                  <a:txBody>
                    <a:bodyPr/>
                    <a:lstStyle/>
                    <a:p>
                      <a:r>
                        <a:rPr lang="en-US" sz="1600" dirty="0">
                          <a:latin typeface="Adobe Devanagari"/>
                        </a:rPr>
                        <a:t>Deep architecture with detailed feature extraction for enhanced accuracy</a:t>
                      </a:r>
                    </a:p>
                  </a:txBody>
                  <a:tcPr>
                    <a:solidFill>
                      <a:srgbClr val="DFC4A7"/>
                    </a:solidFill>
                  </a:tcPr>
                </a:tc>
                <a:extLst>
                  <a:ext uri="{0D108BD9-81ED-4DB2-BD59-A6C34878D82A}">
                    <a16:rowId xmlns:a16="http://schemas.microsoft.com/office/drawing/2014/main" val="2307467135"/>
                  </a:ext>
                </a:extLst>
              </a:tr>
              <a:tr h="540420">
                <a:tc>
                  <a:txBody>
                    <a:bodyPr/>
                    <a:lstStyle/>
                    <a:p>
                      <a:r>
                        <a:rPr lang="en-US" sz="1600" dirty="0">
                          <a:latin typeface="Adobe Devanagari"/>
                        </a:rPr>
                        <a:t>Training enhancements</a:t>
                      </a:r>
                    </a:p>
                  </a:txBody>
                  <a:tcPr>
                    <a:solidFill>
                      <a:schemeClr val="bg1">
                        <a:lumMod val="95000"/>
                      </a:schemeClr>
                    </a:solidFill>
                  </a:tcPr>
                </a:tc>
                <a:tc>
                  <a:txBody>
                    <a:bodyPr/>
                    <a:lstStyle/>
                    <a:p>
                      <a:r>
                        <a:rPr lang="en-US" sz="1600" dirty="0">
                          <a:latin typeface="Adobe Devanagari"/>
                        </a:rPr>
                        <a:t>Adaptive learning rate with warm-up cosine decay; enhanced stability with fine-tuning</a:t>
                      </a:r>
                    </a:p>
                  </a:txBody>
                  <a:tcPr>
                    <a:solidFill>
                      <a:schemeClr val="bg1">
                        <a:lumMod val="95000"/>
                      </a:schemeClr>
                    </a:solidFill>
                  </a:tcPr>
                </a:tc>
                <a:tc>
                  <a:txBody>
                    <a:bodyPr/>
                    <a:lstStyle/>
                    <a:p>
                      <a:r>
                        <a:rPr lang="en-US" sz="1600" dirty="0">
                          <a:latin typeface="Adobe Devanagari"/>
                        </a:rPr>
                        <a:t>Early stopping and model checkpointing to prevent overfitting</a:t>
                      </a:r>
                    </a:p>
                  </a:txBody>
                  <a:tcPr>
                    <a:solidFill>
                      <a:schemeClr val="bg1">
                        <a:lumMod val="95000"/>
                      </a:schemeClr>
                    </a:solidFill>
                  </a:tcPr>
                </a:tc>
                <a:tc>
                  <a:txBody>
                    <a:bodyPr/>
                    <a:lstStyle/>
                    <a:p>
                      <a:r>
                        <a:rPr lang="en-US" sz="1600" dirty="0">
                          <a:latin typeface="Adobe Devanagari"/>
                        </a:rPr>
                        <a:t>Fine-tuned ResNet50 backbone with </a:t>
                      </a:r>
                      <a:r>
                        <a:rPr lang="en-US" sz="1600" dirty="0" err="1">
                          <a:latin typeface="Adobe Devanagari"/>
                        </a:rPr>
                        <a:t>AdamW</a:t>
                      </a:r>
                      <a:r>
                        <a:rPr lang="en-US" sz="1600" dirty="0">
                          <a:latin typeface="Adobe Devanagari"/>
                        </a:rPr>
                        <a:t> optimizer for improved convergence</a:t>
                      </a:r>
                    </a:p>
                  </a:txBody>
                  <a:tcPr>
                    <a:solidFill>
                      <a:schemeClr val="bg1">
                        <a:lumMod val="95000"/>
                      </a:schemeClr>
                    </a:solidFill>
                  </a:tcPr>
                </a:tc>
                <a:extLst>
                  <a:ext uri="{0D108BD9-81ED-4DB2-BD59-A6C34878D82A}">
                    <a16:rowId xmlns:a16="http://schemas.microsoft.com/office/drawing/2014/main" val="2565097523"/>
                  </a:ext>
                </a:extLst>
              </a:tr>
              <a:tr h="540420">
                <a:tc>
                  <a:txBody>
                    <a:bodyPr/>
                    <a:lstStyle/>
                    <a:p>
                      <a:r>
                        <a:rPr lang="en-US" sz="1600" dirty="0">
                          <a:latin typeface="Adobe Devanagari"/>
                        </a:rPr>
                        <a:t>Accuracy</a:t>
                      </a:r>
                    </a:p>
                  </a:txBody>
                  <a:tcPr>
                    <a:solidFill>
                      <a:srgbClr val="DFC4A7"/>
                    </a:solidFill>
                  </a:tcPr>
                </a:tc>
                <a:tc>
                  <a:txBody>
                    <a:bodyPr/>
                    <a:lstStyle/>
                    <a:p>
                      <a:r>
                        <a:rPr lang="en-US" sz="1600" b="1" dirty="0">
                          <a:solidFill>
                            <a:srgbClr val="FF0000"/>
                          </a:solidFill>
                          <a:latin typeface="Adobe Devanagari"/>
                        </a:rPr>
                        <a:t>81% </a:t>
                      </a:r>
                      <a:r>
                        <a:rPr lang="en-US" sz="1600" dirty="0">
                          <a:latin typeface="Adobe Devanagari"/>
                        </a:rPr>
                        <a:t>— Strong performance across all severity levels</a:t>
                      </a:r>
                    </a:p>
                  </a:txBody>
                  <a:tcPr>
                    <a:solidFill>
                      <a:srgbClr val="DFC4A7"/>
                    </a:solidFill>
                  </a:tcPr>
                </a:tc>
                <a:tc>
                  <a:txBody>
                    <a:bodyPr/>
                    <a:lstStyle/>
                    <a:p>
                      <a:r>
                        <a:rPr lang="en-US" sz="1600" dirty="0">
                          <a:latin typeface="Adobe Devanagari"/>
                        </a:rPr>
                        <a:t>63% — Balanced performance but struggles with rare severe cases</a:t>
                      </a:r>
                    </a:p>
                  </a:txBody>
                  <a:tcPr>
                    <a:solidFill>
                      <a:srgbClr val="DFC4A7"/>
                    </a:solidFill>
                  </a:tcPr>
                </a:tc>
                <a:tc>
                  <a:txBody>
                    <a:bodyPr/>
                    <a:lstStyle/>
                    <a:p>
                      <a:r>
                        <a:rPr lang="en-US" sz="1600" dirty="0">
                          <a:latin typeface="Adobe Devanagari"/>
                        </a:rPr>
                        <a:t>68% — Slightly better performance but struggles with distinguishing mild and moderate cases</a:t>
                      </a:r>
                    </a:p>
                  </a:txBody>
                  <a:tcPr>
                    <a:solidFill>
                      <a:srgbClr val="DFC4A7"/>
                    </a:solidFill>
                  </a:tcPr>
                </a:tc>
                <a:extLst>
                  <a:ext uri="{0D108BD9-81ED-4DB2-BD59-A6C34878D82A}">
                    <a16:rowId xmlns:a16="http://schemas.microsoft.com/office/drawing/2014/main" val="2170644636"/>
                  </a:ext>
                </a:extLst>
              </a:tr>
              <a:tr h="540420">
                <a:tc>
                  <a:txBody>
                    <a:bodyPr/>
                    <a:lstStyle/>
                    <a:p>
                      <a:r>
                        <a:rPr lang="en-US" sz="1600" dirty="0">
                          <a:latin typeface="Adobe Devanagari"/>
                        </a:rPr>
                        <a:t>Precision (Class 0/1)</a:t>
                      </a:r>
                    </a:p>
                  </a:txBody>
                  <a:tcPr>
                    <a:solidFill>
                      <a:schemeClr val="bg1">
                        <a:lumMod val="95000"/>
                      </a:schemeClr>
                    </a:solidFill>
                  </a:tcPr>
                </a:tc>
                <a:tc>
                  <a:txBody>
                    <a:bodyPr/>
                    <a:lstStyle/>
                    <a:p>
                      <a:r>
                        <a:rPr lang="en-US" sz="1600" dirty="0">
                          <a:latin typeface="Adobe Devanagari"/>
                        </a:rPr>
                        <a:t>0.94 / 0.57 / 0.70 — Reliable for mild and severe cases but moderate cases show reduced precision</a:t>
                      </a:r>
                    </a:p>
                  </a:txBody>
                  <a:tcPr>
                    <a:solidFill>
                      <a:schemeClr val="bg1">
                        <a:lumMod val="95000"/>
                      </a:schemeClr>
                    </a:solidFill>
                  </a:tcPr>
                </a:tc>
                <a:tc>
                  <a:txBody>
                    <a:bodyPr/>
                    <a:lstStyle/>
                    <a:p>
                      <a:r>
                        <a:rPr lang="en-US" sz="1600" dirty="0">
                          <a:latin typeface="Adobe Devanagari"/>
                        </a:rPr>
                        <a:t>0.63 / 0.00 / 0.00 — Struggles significantly with moderate and severe cases</a:t>
                      </a:r>
                    </a:p>
                  </a:txBody>
                  <a:tcPr>
                    <a:solidFill>
                      <a:schemeClr val="bg1">
                        <a:lumMod val="95000"/>
                      </a:schemeClr>
                    </a:solidFill>
                  </a:tcPr>
                </a:tc>
                <a:tc>
                  <a:txBody>
                    <a:bodyPr/>
                    <a:lstStyle/>
                    <a:p>
                      <a:r>
                        <a:rPr lang="en-US" sz="1600" dirty="0">
                          <a:latin typeface="Adobe Devanagari"/>
                        </a:rPr>
                        <a:t>0.75 / 0.50 / 0.54 — Improved precision across all classes</a:t>
                      </a:r>
                    </a:p>
                  </a:txBody>
                  <a:tcPr>
                    <a:solidFill>
                      <a:schemeClr val="bg1">
                        <a:lumMod val="95000"/>
                      </a:schemeClr>
                    </a:solidFill>
                  </a:tcPr>
                </a:tc>
                <a:extLst>
                  <a:ext uri="{0D108BD9-81ED-4DB2-BD59-A6C34878D82A}">
                    <a16:rowId xmlns:a16="http://schemas.microsoft.com/office/drawing/2014/main" val="1188851085"/>
                  </a:ext>
                </a:extLst>
              </a:tr>
              <a:tr h="540420">
                <a:tc>
                  <a:txBody>
                    <a:bodyPr/>
                    <a:lstStyle/>
                    <a:p>
                      <a:r>
                        <a:rPr lang="en-US" sz="1600" dirty="0">
                          <a:latin typeface="Adobe Devanagari"/>
                        </a:rPr>
                        <a:t>Recall (Class 0/1)</a:t>
                      </a:r>
                    </a:p>
                  </a:txBody>
                  <a:tcPr>
                    <a:solidFill>
                      <a:srgbClr val="DFC4A7"/>
                    </a:solidFill>
                  </a:tcPr>
                </a:tc>
                <a:tc>
                  <a:txBody>
                    <a:bodyPr/>
                    <a:lstStyle/>
                    <a:p>
                      <a:r>
                        <a:rPr lang="en-US" sz="1600" dirty="0">
                          <a:latin typeface="Adobe Devanagari"/>
                        </a:rPr>
                        <a:t>0.88 / 0.67 / 0.74 — Strong sensitivity across all severity levels</a:t>
                      </a:r>
                    </a:p>
                  </a:txBody>
                  <a:tcPr>
                    <a:solidFill>
                      <a:srgbClr val="DFC4A7"/>
                    </a:solidFill>
                  </a:tcPr>
                </a:tc>
                <a:tc>
                  <a:txBody>
                    <a:bodyPr/>
                    <a:lstStyle/>
                    <a:p>
                      <a:r>
                        <a:rPr lang="en-US" sz="1600" dirty="0">
                          <a:latin typeface="Adobe Devanagari"/>
                        </a:rPr>
                        <a:t>1.00 / 0.00 / 0.00 — Overfits on mild cases but fails on moderate and severe</a:t>
                      </a:r>
                    </a:p>
                  </a:txBody>
                  <a:tcPr>
                    <a:solidFill>
                      <a:srgbClr val="DFC4A7"/>
                    </a:solidFill>
                  </a:tcPr>
                </a:tc>
                <a:tc>
                  <a:txBody>
                    <a:bodyPr/>
                    <a:lstStyle/>
                    <a:p>
                      <a:r>
                        <a:rPr lang="en-US" sz="1600" dirty="0">
                          <a:latin typeface="Adobe Devanagari"/>
                        </a:rPr>
                        <a:t>0.85 / 0.42 / 0.37 — Balanced but still lacks strong sensitivity for severe cases</a:t>
                      </a:r>
                    </a:p>
                  </a:txBody>
                  <a:tcPr>
                    <a:solidFill>
                      <a:srgbClr val="DFC4A7"/>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237630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F74E-638B-1577-BC5D-4CB482C56DC5}"/>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28C6A1FA-78B9-2261-7EF3-BB854614C0A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58BC7E3-C57F-E89C-A573-E186A18A6BDB}"/>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C11A856A-8E61-4497-2B53-26F79F5A1D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E00805A8-72DD-DDF0-B5EC-180D587E66BC}"/>
              </a:ext>
            </a:extLst>
          </p:cNvPr>
          <p:cNvGraphicFramePr/>
          <p:nvPr>
            <p:extLst>
              <p:ext uri="{D42A27DB-BD31-4B8C-83A1-F6EECF244321}">
                <p14:modId xmlns:p14="http://schemas.microsoft.com/office/powerpoint/2010/main" val="3989949268"/>
              </p:ext>
            </p:extLst>
          </p:nvPr>
        </p:nvGraphicFramePr>
        <p:xfrm>
          <a:off x="198617" y="1136926"/>
          <a:ext cx="7192783" cy="4843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CB2F68FD-0BE6-B33E-7813-085E40EF7BC7}"/>
              </a:ext>
            </a:extLst>
          </p:cNvPr>
          <p:cNvPicPr>
            <a:picLocks noChangeAspect="1"/>
          </p:cNvPicPr>
          <p:nvPr/>
        </p:nvPicPr>
        <p:blipFill>
          <a:blip r:embed="rId9"/>
          <a:stretch>
            <a:fillRect/>
          </a:stretch>
        </p:blipFill>
        <p:spPr>
          <a:xfrm>
            <a:off x="7159333" y="1099623"/>
            <a:ext cx="4578934" cy="5075355"/>
          </a:xfrm>
          <a:prstGeom prst="rect">
            <a:avLst/>
          </a:prstGeom>
        </p:spPr>
      </p:pic>
      <p:sp>
        <p:nvSpPr>
          <p:cNvPr id="7" name="Rectangle 6">
            <a:extLst>
              <a:ext uri="{FF2B5EF4-FFF2-40B4-BE49-F238E27FC236}">
                <a16:creationId xmlns:a16="http://schemas.microsoft.com/office/drawing/2014/main" id="{9B1BF9A7-9A68-E2FE-278B-D21E3431A3FE}"/>
              </a:ext>
            </a:extLst>
          </p:cNvPr>
          <p:cNvSpPr/>
          <p:nvPr/>
        </p:nvSpPr>
        <p:spPr>
          <a:xfrm>
            <a:off x="9067800" y="1905000"/>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7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B1705-2138-90F4-C153-5513D986888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33D9A553-AB65-05B9-A759-741D072EEED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123F3D5A-A4E8-1317-CA91-EAEB0FC615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B91DA502-BDC2-676C-9551-B9554157D3BA}"/>
              </a:ext>
            </a:extLst>
          </p:cNvPr>
          <p:cNvSpPr/>
          <p:nvPr/>
        </p:nvSpPr>
        <p:spPr>
          <a:xfrm>
            <a:off x="384535" y="533400"/>
            <a:ext cx="4873265" cy="3837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dobe Devanagari"/>
              </a:rPr>
              <a:t>Integration of the Attention Mechanism</a:t>
            </a:r>
          </a:p>
        </p:txBody>
      </p:sp>
      <p:pic>
        <p:nvPicPr>
          <p:cNvPr id="6" name="Picture 5">
            <a:extLst>
              <a:ext uri="{FF2B5EF4-FFF2-40B4-BE49-F238E27FC236}">
                <a16:creationId xmlns:a16="http://schemas.microsoft.com/office/drawing/2014/main" id="{5D853845-403A-187A-E557-86A2164D7319}"/>
              </a:ext>
            </a:extLst>
          </p:cNvPr>
          <p:cNvPicPr>
            <a:picLocks noChangeAspect="1"/>
          </p:cNvPicPr>
          <p:nvPr/>
        </p:nvPicPr>
        <p:blipFill>
          <a:blip r:embed="rId3"/>
          <a:stretch>
            <a:fillRect/>
          </a:stretch>
        </p:blipFill>
        <p:spPr>
          <a:xfrm>
            <a:off x="7048500" y="685800"/>
            <a:ext cx="4800600" cy="5376988"/>
          </a:xfrm>
          <a:prstGeom prst="rect">
            <a:avLst/>
          </a:prstGeom>
        </p:spPr>
      </p:pic>
      <p:sp>
        <p:nvSpPr>
          <p:cNvPr id="11" name="Rectangle 10">
            <a:extLst>
              <a:ext uri="{FF2B5EF4-FFF2-40B4-BE49-F238E27FC236}">
                <a16:creationId xmlns:a16="http://schemas.microsoft.com/office/drawing/2014/main" id="{E9792364-282F-4ACF-9DCF-E54C852282B1}"/>
              </a:ext>
            </a:extLst>
          </p:cNvPr>
          <p:cNvSpPr/>
          <p:nvPr/>
        </p:nvSpPr>
        <p:spPr>
          <a:xfrm>
            <a:off x="9015314" y="1560728"/>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BF28203-5DCC-C716-DDCE-2C30CB2F5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35" y="2499986"/>
            <a:ext cx="6519862" cy="356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3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1800"/>
        </a:solid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BF06BDE-0916-AFC4-E3F6-383057F07C8F}"/>
              </a:ext>
            </a:extLst>
          </p:cNvPr>
          <p:cNvSpPr txBox="1">
            <a:spLocks/>
          </p:cNvSpPr>
          <p:nvPr/>
        </p:nvSpPr>
        <p:spPr>
          <a:xfrm>
            <a:off x="198617" y="160337"/>
            <a:ext cx="11684000" cy="7461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chemeClr val="bg1"/>
                </a:solidFill>
              </a:rPr>
              <a:t>System Diagram</a:t>
            </a:r>
          </a:p>
        </p:txBody>
      </p:sp>
      <p:pic>
        <p:nvPicPr>
          <p:cNvPr id="2" name="Picture 1" descr="A diagram of a company&#10;&#10;Description automatically generated">
            <a:extLst>
              <a:ext uri="{FF2B5EF4-FFF2-40B4-BE49-F238E27FC236}">
                <a16:creationId xmlns:a16="http://schemas.microsoft.com/office/drawing/2014/main" id="{41156B05-55B9-47E6-8590-A1775BDBAFA8}"/>
              </a:ext>
            </a:extLst>
          </p:cNvPr>
          <p:cNvPicPr>
            <a:picLocks noChangeAspect="1"/>
          </p:cNvPicPr>
          <p:nvPr/>
        </p:nvPicPr>
        <p:blipFill rotWithShape="1">
          <a:blip r:embed="rId2">
            <a:extLst>
              <a:ext uri="{28A0092B-C50C-407E-A947-70E740481C1C}">
                <a14:useLocalDpi xmlns:a14="http://schemas.microsoft.com/office/drawing/2010/main" val="0"/>
              </a:ext>
            </a:extLst>
          </a:blip>
          <a:srcRect l="2850" t="4445" r="2850" b="4445"/>
          <a:stretch/>
        </p:blipFill>
        <p:spPr>
          <a:xfrm>
            <a:off x="1705546" y="906463"/>
            <a:ext cx="8780908" cy="5625269"/>
          </a:xfrm>
          <a:prstGeom prst="rect">
            <a:avLst/>
          </a:prstGeom>
        </p:spPr>
      </p:pic>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CEA5F-5A62-C134-AFFB-B0734E6E524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10DC8F1-FAB7-696D-88B4-4AF3BF0DC98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4338C01-C9FA-D076-9C29-781217286352}"/>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C3034AD3-E561-6C4B-7141-579F3E637F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0911A481-662B-D505-B12E-1D694A953BB9}"/>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EfficientNetB0</a:t>
            </a:r>
          </a:p>
        </p:txBody>
      </p:sp>
      <p:pic>
        <p:nvPicPr>
          <p:cNvPr id="6" name="Picture 5" descr="A diagram of a program&#10;&#10;AI-generated content may be incorrect.">
            <a:extLst>
              <a:ext uri="{FF2B5EF4-FFF2-40B4-BE49-F238E27FC236}">
                <a16:creationId xmlns:a16="http://schemas.microsoft.com/office/drawing/2014/main" id="{82F77B51-CDBB-F253-0AF6-8201D69D0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9512" y="1091789"/>
            <a:ext cx="4752976" cy="5175839"/>
          </a:xfrm>
          <a:prstGeom prst="rect">
            <a:avLst/>
          </a:prstGeom>
        </p:spPr>
      </p:pic>
    </p:spTree>
    <p:extLst>
      <p:ext uri="{BB962C8B-B14F-4D97-AF65-F5344CB8AC3E}">
        <p14:creationId xmlns:p14="http://schemas.microsoft.com/office/powerpoint/2010/main" val="183204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BE00D-0773-A088-D5A6-5445399A96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B831EA-C041-7094-8DE8-6798D6553448}"/>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ABDEA942-B4E1-1C0B-D464-07CD5003547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5B309A4D-24DE-0738-D59C-1AEF08CA7CAA}"/>
              </a:ext>
            </a:extLst>
          </p:cNvPr>
          <p:cNvPicPr>
            <a:picLocks noChangeAspect="1"/>
          </p:cNvPicPr>
          <p:nvPr/>
        </p:nvPicPr>
        <p:blipFill>
          <a:blip r:embed="rId2"/>
          <a:stretch>
            <a:fillRect/>
          </a:stretch>
        </p:blipFill>
        <p:spPr>
          <a:xfrm>
            <a:off x="2514600" y="1099623"/>
            <a:ext cx="7162800" cy="5184062"/>
          </a:xfrm>
          <a:prstGeom prst="rect">
            <a:avLst/>
          </a:prstGeom>
        </p:spPr>
      </p:pic>
    </p:spTree>
    <p:extLst>
      <p:ext uri="{BB962C8B-B14F-4D97-AF65-F5344CB8AC3E}">
        <p14:creationId xmlns:p14="http://schemas.microsoft.com/office/powerpoint/2010/main" val="282020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13" name="Picture 12">
            <a:extLst>
              <a:ext uri="{FF2B5EF4-FFF2-40B4-BE49-F238E27FC236}">
                <a16:creationId xmlns:a16="http://schemas.microsoft.com/office/drawing/2014/main" id="{A44D4A5F-D654-1324-3899-121339C1B485}"/>
              </a:ext>
            </a:extLst>
          </p:cNvPr>
          <p:cNvPicPr>
            <a:picLocks noChangeAspect="1"/>
          </p:cNvPicPr>
          <p:nvPr/>
        </p:nvPicPr>
        <p:blipFill>
          <a:blip r:embed="rId2"/>
          <a:stretch>
            <a:fillRect/>
          </a:stretch>
        </p:blipFill>
        <p:spPr>
          <a:xfrm>
            <a:off x="2971800" y="1099623"/>
            <a:ext cx="6248400" cy="5313148"/>
          </a:xfrm>
          <a:prstGeom prst="rect">
            <a:avLst/>
          </a:prstGeom>
        </p:spPr>
      </p:pic>
    </p:spTree>
    <p:extLst>
      <p:ext uri="{BB962C8B-B14F-4D97-AF65-F5344CB8AC3E}">
        <p14:creationId xmlns:p14="http://schemas.microsoft.com/office/powerpoint/2010/main" val="165642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9C0D-4D8D-570A-580F-BC0DA56A6C1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CA2203-2F6F-924E-D319-E5DBB30DE3F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16379"/>
            <a:ext cx="12192000" cy="6324600"/>
          </a:xfrm>
          <a:prstGeom prst="rect">
            <a:avLst/>
          </a:prstGeom>
        </p:spPr>
      </p:pic>
      <p:sp>
        <p:nvSpPr>
          <p:cNvPr id="5" name="Title 4">
            <a:extLst>
              <a:ext uri="{FF2B5EF4-FFF2-40B4-BE49-F238E27FC236}">
                <a16:creationId xmlns:a16="http://schemas.microsoft.com/office/drawing/2014/main" id="{1324626D-75DC-6A32-727B-7E493B0A93F6}"/>
              </a:ext>
            </a:extLst>
          </p:cNvPr>
          <p:cNvSpPr>
            <a:spLocks noGrp="1"/>
          </p:cNvSpPr>
          <p:nvPr>
            <p:ph type="title"/>
          </p:nvPr>
        </p:nvSpPr>
        <p:spPr>
          <a:xfrm>
            <a:off x="198617" y="238325"/>
            <a:ext cx="11684000" cy="861298"/>
          </a:xfrm>
        </p:spPr>
        <p:txBody>
          <a:bodyPr>
            <a:normAutofit/>
          </a:bodyPr>
          <a:lstStyle/>
          <a:p>
            <a:r>
              <a:rPr lang="en-US" sz="4000" b="1" dirty="0"/>
              <a:t>Future Works</a:t>
            </a:r>
            <a:endParaRPr lang="en-US" sz="4000" dirty="0"/>
          </a:p>
        </p:txBody>
      </p:sp>
      <p:sp>
        <p:nvSpPr>
          <p:cNvPr id="4" name="Rectangle 3">
            <a:extLst>
              <a:ext uri="{FF2B5EF4-FFF2-40B4-BE49-F238E27FC236}">
                <a16:creationId xmlns:a16="http://schemas.microsoft.com/office/drawing/2014/main" id="{007A2B43-07D2-CDC8-1ADB-2AB3A8177C1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03F201D2-E31C-B62C-A8BE-15B245604E2A}"/>
              </a:ext>
            </a:extLst>
          </p:cNvPr>
          <p:cNvGraphicFramePr/>
          <p:nvPr>
            <p:extLst>
              <p:ext uri="{D42A27DB-BD31-4B8C-83A1-F6EECF244321}">
                <p14:modId xmlns:p14="http://schemas.microsoft.com/office/powerpoint/2010/main" val="4235588962"/>
              </p:ext>
            </p:extLst>
          </p:nvPr>
        </p:nvGraphicFramePr>
        <p:xfrm>
          <a:off x="2632435" y="1676400"/>
          <a:ext cx="7848600" cy="413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82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surface with a pink background&#10;&#10;Description automatically generated">
            <a:extLst>
              <a:ext uri="{FF2B5EF4-FFF2-40B4-BE49-F238E27FC236}">
                <a16:creationId xmlns:a16="http://schemas.microsoft.com/office/drawing/2014/main" id="{40BC85D1-C6B4-9C2C-D9D7-62B05D21BCB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4" name="TextBox 13">
            <a:extLst>
              <a:ext uri="{FF2B5EF4-FFF2-40B4-BE49-F238E27FC236}">
                <a16:creationId xmlns:a16="http://schemas.microsoft.com/office/drawing/2014/main" id="{2CCDEE37-5475-031F-7AC1-E8E561F474FF}"/>
              </a:ext>
            </a:extLst>
          </p:cNvPr>
          <p:cNvSpPr txBox="1"/>
          <p:nvPr/>
        </p:nvSpPr>
        <p:spPr>
          <a:xfrm>
            <a:off x="645160" y="1447800"/>
            <a:ext cx="10901680" cy="4539704"/>
          </a:xfrm>
          <a:prstGeom prst="rect">
            <a:avLst/>
          </a:prstGeom>
          <a:noFill/>
        </p:spPr>
        <p:txBody>
          <a:bodyPr wrap="square" rtlCol="0">
            <a:spAutoFit/>
          </a:bodyPr>
          <a:lstStyle/>
          <a:p>
            <a:r>
              <a:rPr lang="en-US" sz="1700" b="1" dirty="0">
                <a:latin typeface="Adobe Devanagari"/>
              </a:rPr>
              <a:t>[1] </a:t>
            </a:r>
            <a:r>
              <a:rPr lang="en-US" sz="1700" dirty="0">
                <a:latin typeface="Adobe Devanagari"/>
              </a:rPr>
              <a:t>Nisar, K., Zubair, M., &amp; Rauf, H. T. (2020). "Automatic Segmentation and Classification of Eczema Skin Lesions Using Supervised Learning," </a:t>
            </a:r>
            <a:r>
              <a:rPr lang="en-US" sz="1700" i="1" dirty="0">
                <a:latin typeface="Adobe Devanagari"/>
              </a:rPr>
              <a:t>2020 IEEE Conference on Open Systems (ICOS)</a:t>
            </a:r>
            <a:r>
              <a:rPr lang="en-US" sz="1700" dirty="0">
                <a:latin typeface="Adobe Devanagari"/>
              </a:rPr>
              <a:t>,</a:t>
            </a:r>
            <a:r>
              <a:rPr lang="en-US" sz="1700" i="1" dirty="0">
                <a:latin typeface="Adobe Devanagari"/>
              </a:rPr>
              <a:t> </a:t>
            </a:r>
            <a:r>
              <a:rPr lang="en-US" sz="1700" dirty="0">
                <a:latin typeface="Adobe Devanagari"/>
              </a:rPr>
              <a:t>pp. 53-58. DOI: 10.1109/ICOS48179.2021.9398739.</a:t>
            </a:r>
          </a:p>
          <a:p>
            <a:endParaRPr lang="en-US" sz="1700" dirty="0">
              <a:latin typeface="Adobe Devanagari"/>
            </a:endParaRPr>
          </a:p>
          <a:p>
            <a:r>
              <a:rPr lang="en-US" sz="1700" b="1" dirty="0">
                <a:latin typeface="Adobe Devanagari"/>
              </a:rPr>
              <a:t>[2] </a:t>
            </a:r>
            <a:r>
              <a:rPr lang="en-US" sz="1700" dirty="0">
                <a:latin typeface="Adobe Devanagari"/>
              </a:rPr>
              <a:t>I. B. I. Raja, S. H. Abid, A. B. M. H. Rashid, &amp; A. R. Arif. (2019). "Detection of Common Types of Eczema Using Gray Level Co-occurrence Matrix and Support Vector Machine," </a:t>
            </a:r>
            <a:r>
              <a:rPr lang="en-US" sz="1700" i="1" dirty="0">
                <a:latin typeface="Adobe Devanagari"/>
              </a:rPr>
              <a:t>2019 International Conference on Advanced Computing and Communication Systems (ICACCS)</a:t>
            </a:r>
            <a:r>
              <a:rPr lang="en-US" sz="1700" dirty="0">
                <a:latin typeface="Adobe Devanagari"/>
              </a:rPr>
              <a:t>,</a:t>
            </a:r>
            <a:r>
              <a:rPr lang="en-US" sz="1700" i="1" dirty="0">
                <a:latin typeface="Adobe Devanagari"/>
              </a:rPr>
              <a:t> </a:t>
            </a:r>
            <a:r>
              <a:rPr lang="en-US" sz="1700" dirty="0">
                <a:latin typeface="Adobe Devanagari"/>
              </a:rPr>
              <a:t>pp. 1-5. DOI: 10.1109/ICACCS.2019.8728514.</a:t>
            </a:r>
          </a:p>
          <a:p>
            <a:endParaRPr lang="en-US" sz="1700" dirty="0">
              <a:latin typeface="Adobe Devanagari"/>
            </a:endParaRPr>
          </a:p>
          <a:p>
            <a:r>
              <a:rPr lang="en-US" sz="1700" b="1" dirty="0">
                <a:latin typeface="Adobe Devanagari"/>
              </a:rPr>
              <a:t>[3] </a:t>
            </a:r>
            <a:r>
              <a:rPr lang="en-US" sz="1700" dirty="0">
                <a:latin typeface="Adobe Devanagari"/>
              </a:rPr>
              <a:t>M. Y. Cheong, &amp; Y. A. Hamed. (2020). "Reliable Detection of Eczema Areas for Fully Automated Assessment of Eczema Severity from Digital Camera Images," </a:t>
            </a:r>
            <a:r>
              <a:rPr lang="en-US" sz="1700" i="1" dirty="0">
                <a:latin typeface="Adobe Devanagari"/>
              </a:rPr>
              <a:t>2020 IEEE EMBS Conference on Biomedical Engineering and Sciences (IECBES)</a:t>
            </a:r>
            <a:r>
              <a:rPr lang="en-US" sz="1700" dirty="0">
                <a:latin typeface="Adobe Devanagari"/>
              </a:rPr>
              <a:t>,</a:t>
            </a:r>
            <a:r>
              <a:rPr lang="en-US" sz="1700" i="1" dirty="0">
                <a:latin typeface="Adobe Devanagari"/>
              </a:rPr>
              <a:t> </a:t>
            </a:r>
            <a:r>
              <a:rPr lang="en-US" sz="1700" dirty="0">
                <a:latin typeface="Adobe Devanagari"/>
              </a:rPr>
              <a:t>pp. 362-366. DOI: 10.1109/IECBES48179.2021.9398739.</a:t>
            </a:r>
          </a:p>
          <a:p>
            <a:endParaRPr lang="en-US" sz="1700" dirty="0">
              <a:latin typeface="Adobe Devanagari"/>
            </a:endParaRPr>
          </a:p>
          <a:p>
            <a:r>
              <a:rPr lang="en-US" sz="1700" b="1" dirty="0">
                <a:latin typeface="Adobe Devanagari"/>
              </a:rPr>
              <a:t>[4] </a:t>
            </a:r>
            <a:r>
              <a:rPr lang="en-US" sz="1700" dirty="0">
                <a:latin typeface="Adobe Devanagari"/>
              </a:rPr>
              <a:t>Zhang, Y., Li, H., Wang, X., &amp; Yang, J. (2021). "</a:t>
            </a:r>
            <a:r>
              <a:rPr lang="en-US" sz="1700" dirty="0" err="1">
                <a:latin typeface="Adobe Devanagari"/>
              </a:rPr>
              <a:t>EczemaNet</a:t>
            </a:r>
            <a:r>
              <a:rPr lang="en-US" sz="1700" dirty="0">
                <a:latin typeface="Adobe Devanagari"/>
              </a:rPr>
              <a:t>: A Deep CNN-based Eczema Diseases Classification," </a:t>
            </a:r>
            <a:r>
              <a:rPr lang="en-US" sz="1700" i="1" dirty="0">
                <a:latin typeface="Adobe Devanagari"/>
              </a:rPr>
              <a:t>2021 IEEE 15th International Conference on Anti-counterfeiting, Security, and Identification (ASID)</a:t>
            </a:r>
            <a:r>
              <a:rPr lang="en-US" sz="1700" dirty="0">
                <a:latin typeface="Adobe Devanagari"/>
              </a:rPr>
              <a:t>,</a:t>
            </a:r>
            <a:r>
              <a:rPr lang="en-US" sz="1700" i="1" dirty="0">
                <a:latin typeface="Adobe Devanagari"/>
              </a:rPr>
              <a:t> </a:t>
            </a:r>
            <a:r>
              <a:rPr lang="en-US" sz="1700" dirty="0">
                <a:latin typeface="Adobe Devanagari"/>
              </a:rPr>
              <a:t>pp. 45-49. DOI: 10.1109/ASID53146.2021.9618825.</a:t>
            </a:r>
          </a:p>
          <a:p>
            <a:endParaRPr lang="en-US" sz="1700" dirty="0">
              <a:latin typeface="Adobe Devanagari"/>
            </a:endParaRPr>
          </a:p>
          <a:p>
            <a:r>
              <a:rPr lang="en-US" sz="1700" b="1" dirty="0">
                <a:latin typeface="Adobe Devanagari"/>
              </a:rPr>
              <a:t>[5] </a:t>
            </a:r>
            <a:r>
              <a:rPr lang="en-US" sz="1700" dirty="0">
                <a:latin typeface="Adobe Devanagari"/>
              </a:rPr>
              <a:t>R. T. Tong, S. H. Lee, &amp; P. H. Lee. (2020). "Segmentation of Eczema Skin Lesions Using U-Net," </a:t>
            </a:r>
            <a:r>
              <a:rPr lang="en-US" sz="1700" i="1" dirty="0">
                <a:latin typeface="Adobe Devanagari"/>
              </a:rPr>
              <a:t>2020 IEEE EMBS Conference on Biomedical Engineering and Sciences (IECBES)</a:t>
            </a:r>
            <a:r>
              <a:rPr lang="en-US" sz="1700" dirty="0">
                <a:latin typeface="Adobe Devanagari"/>
              </a:rPr>
              <a:t>, pp. 359-361. DOI: 10.1109/IECBES48179.2021.9398739.</a:t>
            </a:r>
          </a:p>
        </p:txBody>
      </p:sp>
      <p:sp>
        <p:nvSpPr>
          <p:cNvPr id="3" name="Title 4">
            <a:extLst>
              <a:ext uri="{FF2B5EF4-FFF2-40B4-BE49-F238E27FC236}">
                <a16:creationId xmlns:a16="http://schemas.microsoft.com/office/drawing/2014/main" id="{8C06D042-7E31-3DF2-C80D-4E106814BABF}"/>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Tree>
    <p:extLst>
      <p:ext uri="{BB962C8B-B14F-4D97-AF65-F5344CB8AC3E}">
        <p14:creationId xmlns:p14="http://schemas.microsoft.com/office/powerpoint/2010/main" val="357161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76F2-2DDA-A01A-1C0C-FD47328AE2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6B24CD-64A8-D5D0-1E20-19AC8773D677}"/>
              </a:ext>
            </a:extLst>
          </p:cNvPr>
          <p:cNvSpPr>
            <a:spLocks noGrp="1"/>
          </p:cNvSpPr>
          <p:nvPr>
            <p:ph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65B67028-10E8-813F-8A94-ED2DF3316920}"/>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10064"/>
            <a:ext cx="12192000" cy="6410864"/>
          </a:xfrm>
          <a:prstGeom prst="rect">
            <a:avLst/>
          </a:prstGeom>
        </p:spPr>
      </p:pic>
      <p:sp>
        <p:nvSpPr>
          <p:cNvPr id="5" name="Title 4">
            <a:extLst>
              <a:ext uri="{FF2B5EF4-FFF2-40B4-BE49-F238E27FC236}">
                <a16:creationId xmlns:a16="http://schemas.microsoft.com/office/drawing/2014/main" id="{4752AB85-CABE-ACE5-C9E8-E497DE15866D}"/>
              </a:ext>
            </a:extLst>
          </p:cNvPr>
          <p:cNvSpPr txBox="1">
            <a:spLocks/>
          </p:cNvSpPr>
          <p:nvPr/>
        </p:nvSpPr>
        <p:spPr>
          <a:xfrm>
            <a:off x="467968" y="2735654"/>
            <a:ext cx="103632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rgbClr val="641800"/>
                </a:solidFill>
                <a:latin typeface="Adobe Devanagari"/>
              </a:rPr>
              <a:t>Automated AI-augmented Approach To Psoriasis Lesion Detection And </a:t>
            </a:r>
            <a:br>
              <a:rPr lang="en-US" sz="4000" b="1" dirty="0">
                <a:solidFill>
                  <a:srgbClr val="641800"/>
                </a:solidFill>
                <a:latin typeface="Adobe Devanagari"/>
              </a:rPr>
            </a:br>
            <a:r>
              <a:rPr lang="en-US" sz="4000" b="1" dirty="0">
                <a:solidFill>
                  <a:srgbClr val="641800"/>
                </a:solidFill>
                <a:latin typeface="Adobe Devanagari"/>
              </a:rPr>
              <a:t>Accurate Severity Evaluation</a:t>
            </a:r>
            <a:br>
              <a:rPr lang="en-US" sz="4000" b="1" dirty="0">
                <a:solidFill>
                  <a:srgbClr val="641800"/>
                </a:solidFill>
                <a:latin typeface="Adobe Devanagari"/>
              </a:rPr>
            </a:br>
            <a:endParaRPr lang="en-US" sz="4000" dirty="0"/>
          </a:p>
        </p:txBody>
      </p:sp>
      <p:sp>
        <p:nvSpPr>
          <p:cNvPr id="6" name="Text Placeholder 5">
            <a:extLst>
              <a:ext uri="{FF2B5EF4-FFF2-40B4-BE49-F238E27FC236}">
                <a16:creationId xmlns:a16="http://schemas.microsoft.com/office/drawing/2014/main" id="{35701BBA-8381-703A-C5EA-A82765B4DB9C}"/>
              </a:ext>
            </a:extLst>
          </p:cNvPr>
          <p:cNvSpPr txBox="1">
            <a:spLocks/>
          </p:cNvSpPr>
          <p:nvPr/>
        </p:nvSpPr>
        <p:spPr>
          <a:xfrm>
            <a:off x="963084" y="5273674"/>
            <a:ext cx="10363200" cy="46377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endParaRPr lang="en-US" dirty="0">
              <a:latin typeface="Adobe Devanagari"/>
            </a:endParaRPr>
          </a:p>
        </p:txBody>
      </p:sp>
      <p:sp>
        <p:nvSpPr>
          <p:cNvPr id="7" name="Rectangle 6">
            <a:extLst>
              <a:ext uri="{FF2B5EF4-FFF2-40B4-BE49-F238E27FC236}">
                <a16:creationId xmlns:a16="http://schemas.microsoft.com/office/drawing/2014/main" id="{0A175C0F-6280-AAAE-5E19-8EB8CC45FA0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24721882-4D0E-8890-8B89-55D9236BEFE7}"/>
              </a:ext>
            </a:extLst>
          </p:cNvPr>
          <p:cNvSpPr/>
          <p:nvPr/>
        </p:nvSpPr>
        <p:spPr>
          <a:xfrm>
            <a:off x="8839200" y="0"/>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78639B6E-04B0-697C-0F60-274153EDF55E}"/>
              </a:ext>
            </a:extLst>
          </p:cNvPr>
          <p:cNvSpPr/>
          <p:nvPr/>
        </p:nvSpPr>
        <p:spPr>
          <a:xfrm rot="5400000">
            <a:off x="10275901" y="859129"/>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3</a:t>
            </a:r>
          </a:p>
        </p:txBody>
      </p:sp>
      <p:pic>
        <p:nvPicPr>
          <p:cNvPr id="11" name="Picture 10">
            <a:extLst>
              <a:ext uri="{FF2B5EF4-FFF2-40B4-BE49-F238E27FC236}">
                <a16:creationId xmlns:a16="http://schemas.microsoft.com/office/drawing/2014/main" id="{6DD2409A-A3EB-D65C-DF15-8D5FB004F5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40696" y="128761"/>
            <a:ext cx="1743642" cy="1983581"/>
          </a:xfrm>
          <a:prstGeom prst="rect">
            <a:avLst/>
          </a:prstGeom>
        </p:spPr>
      </p:pic>
      <p:sp>
        <p:nvSpPr>
          <p:cNvPr id="12" name="Title 4">
            <a:extLst>
              <a:ext uri="{FF2B5EF4-FFF2-40B4-BE49-F238E27FC236}">
                <a16:creationId xmlns:a16="http://schemas.microsoft.com/office/drawing/2014/main" id="{EDB77DE0-9FA9-E9AE-548B-F0822472D830}"/>
              </a:ext>
            </a:extLst>
          </p:cNvPr>
          <p:cNvSpPr txBox="1">
            <a:spLocks/>
          </p:cNvSpPr>
          <p:nvPr/>
        </p:nvSpPr>
        <p:spPr>
          <a:xfrm>
            <a:off x="-2057400" y="4287458"/>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0" kern="1200" dirty="0">
                <a:solidFill>
                  <a:srgbClr val="000000"/>
                </a:solidFill>
                <a:effectLst/>
                <a:latin typeface="Adobe Devanagari"/>
                <a:ea typeface="+mn-ea"/>
                <a:cs typeface="+mn-cs"/>
              </a:rPr>
              <a:t>IT21261732 | Perera W.A.S.K</a:t>
            </a:r>
            <a:endParaRPr lang="en-US" sz="1600" dirty="0">
              <a:effectLst/>
              <a:latin typeface="Adobe Devanagari"/>
            </a:endParaRPr>
          </a:p>
        </p:txBody>
      </p:sp>
    </p:spTree>
    <p:extLst>
      <p:ext uri="{BB962C8B-B14F-4D97-AF65-F5344CB8AC3E}">
        <p14:creationId xmlns:p14="http://schemas.microsoft.com/office/powerpoint/2010/main" val="219668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CCD9-8539-8F40-C8DF-34510D237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329B7A-F55E-B3B2-E825-10033E9E0465}"/>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AA8B09F4-B0BC-18D8-1E51-229559F94CA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11" name="Picture 10">
            <a:extLst>
              <a:ext uri="{FF2B5EF4-FFF2-40B4-BE49-F238E27FC236}">
                <a16:creationId xmlns:a16="http://schemas.microsoft.com/office/drawing/2014/main" id="{F8212E1A-8F4C-C9D7-4987-E0BDDF8A84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2"/>
          </a:xfrm>
          <a:prstGeom prst="rect">
            <a:avLst/>
          </a:prstGeom>
        </p:spPr>
      </p:pic>
      <p:sp>
        <p:nvSpPr>
          <p:cNvPr id="12" name="Title 4">
            <a:extLst>
              <a:ext uri="{FF2B5EF4-FFF2-40B4-BE49-F238E27FC236}">
                <a16:creationId xmlns:a16="http://schemas.microsoft.com/office/drawing/2014/main" id="{005E49C1-B878-784F-8C2E-941BA075FD26}"/>
              </a:ext>
            </a:extLst>
          </p:cNvPr>
          <p:cNvSpPr txBox="1">
            <a:spLocks/>
          </p:cNvSpPr>
          <p:nvPr/>
        </p:nvSpPr>
        <p:spPr>
          <a:xfrm>
            <a:off x="1354317" y="572885"/>
            <a:ext cx="9372600" cy="762000"/>
          </a:xfrm>
          <a:prstGeom prst="rect">
            <a:avLst/>
          </a:prstGeom>
        </p:spPr>
        <p:txBody>
          <a:bodyPr vert="horz" lIns="91440" tIns="45720" rIns="91440" bIns="45720" rtlCol="0" anchor="ct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latin typeface="Adobe Devanagari"/>
              </a:rPr>
              <a:t>Background</a:t>
            </a:r>
            <a:br>
              <a:rPr lang="en-US" b="1" dirty="0">
                <a:solidFill>
                  <a:srgbClr val="641800"/>
                </a:solidFill>
                <a:latin typeface="Adobe Devanagari"/>
              </a:rPr>
            </a:br>
            <a:endParaRPr lang="en-US" dirty="0"/>
          </a:p>
        </p:txBody>
      </p:sp>
      <p:sp>
        <p:nvSpPr>
          <p:cNvPr id="13" name="Rectangle: Rounded Corners 12">
            <a:extLst>
              <a:ext uri="{FF2B5EF4-FFF2-40B4-BE49-F238E27FC236}">
                <a16:creationId xmlns:a16="http://schemas.microsoft.com/office/drawing/2014/main" id="{E916D7C2-CB27-7734-E2B2-86DA0F91FEAF}"/>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is psoriasis ?</a:t>
            </a:r>
          </a:p>
          <a:p>
            <a:pPr algn="ctr"/>
            <a:endParaRPr lang="en-US" sz="2800" dirty="0">
              <a:latin typeface="Adobe Devanagari"/>
            </a:endParaRPr>
          </a:p>
        </p:txBody>
      </p:sp>
      <p:sp>
        <p:nvSpPr>
          <p:cNvPr id="14" name="Rectangle: Rounded Corners 13">
            <a:extLst>
              <a:ext uri="{FF2B5EF4-FFF2-40B4-BE49-F238E27FC236}">
                <a16:creationId xmlns:a16="http://schemas.microsoft.com/office/drawing/2014/main" id="{405F5CDD-FF62-778C-772C-F20DB1DF5A65}"/>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Why is accurate detection and segmentation of psoriasis lesions important?</a:t>
            </a:r>
          </a:p>
          <a:p>
            <a:pPr algn="ctr"/>
            <a:endParaRPr lang="en-US" sz="2400" dirty="0">
              <a:latin typeface="Adobe Devanagari"/>
            </a:endParaRPr>
          </a:p>
        </p:txBody>
      </p:sp>
      <p:sp>
        <p:nvSpPr>
          <p:cNvPr id="15" name="Rectangle: Rounded Corners 14">
            <a:extLst>
              <a:ext uri="{FF2B5EF4-FFF2-40B4-BE49-F238E27FC236}">
                <a16:creationId xmlns:a16="http://schemas.microsoft.com/office/drawing/2014/main" id="{EEEA85EF-2362-36A5-6DAC-97931CBB2DDC}"/>
              </a:ext>
            </a:extLst>
          </p:cNvPr>
          <p:cNvSpPr/>
          <p:nvPr/>
        </p:nvSpPr>
        <p:spPr>
          <a:xfrm>
            <a:off x="8357746"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techniques improve the precision and reliability of psoriasis assessment?</a:t>
            </a:r>
          </a:p>
        </p:txBody>
      </p:sp>
    </p:spTree>
    <p:extLst>
      <p:ext uri="{BB962C8B-B14F-4D97-AF65-F5344CB8AC3E}">
        <p14:creationId xmlns:p14="http://schemas.microsoft.com/office/powerpoint/2010/main" val="207746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B23-B206-99B1-8A37-5F3A0CF6A487}"/>
              </a:ext>
            </a:extLst>
          </p:cNvPr>
          <p:cNvSpPr>
            <a:spLocks noGrp="1"/>
          </p:cNvSpPr>
          <p:nvPr>
            <p:ph type="title"/>
          </p:nvPr>
        </p:nvSpPr>
        <p:spPr>
          <a:xfrm>
            <a:off x="304800" y="304800"/>
            <a:ext cx="11684000" cy="792162"/>
          </a:xfrm>
        </p:spPr>
        <p:txBody>
          <a:bodyPr/>
          <a:lstStyle/>
          <a:p>
            <a:endParaRPr lang="en-US"/>
          </a:p>
        </p:txBody>
      </p:sp>
      <p:pic>
        <p:nvPicPr>
          <p:cNvPr id="3" name="Content Placeholder 3">
            <a:extLst>
              <a:ext uri="{FF2B5EF4-FFF2-40B4-BE49-F238E27FC236}">
                <a16:creationId xmlns:a16="http://schemas.microsoft.com/office/drawing/2014/main" id="{38AABDC1-5F4F-2ACB-B0B8-06DF389511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3700"/>
            <a:ext cx="6324600" cy="12192000"/>
          </a:xfrm>
          <a:prstGeom prst="rect">
            <a:avLst/>
          </a:prstGeom>
        </p:spPr>
      </p:pic>
      <p:sp>
        <p:nvSpPr>
          <p:cNvPr id="4" name="Rectangle 3">
            <a:extLst>
              <a:ext uri="{FF2B5EF4-FFF2-40B4-BE49-F238E27FC236}">
                <a16:creationId xmlns:a16="http://schemas.microsoft.com/office/drawing/2014/main" id="{9C73E9AD-D2DC-D04C-B66D-3ABED315E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1614B968-6045-1362-6608-4E3002D5E100}"/>
              </a:ext>
            </a:extLst>
          </p:cNvPr>
          <p:cNvSpPr txBox="1"/>
          <p:nvPr/>
        </p:nvSpPr>
        <p:spPr>
          <a:xfrm>
            <a:off x="437790" y="279655"/>
            <a:ext cx="8325210" cy="707886"/>
          </a:xfrm>
          <a:prstGeom prst="rect">
            <a:avLst/>
          </a:prstGeom>
          <a:noFill/>
        </p:spPr>
        <p:txBody>
          <a:bodyPr wrap="square">
            <a:spAutoFit/>
          </a:bodyPr>
          <a:lstStyle/>
          <a:p>
            <a:r>
              <a:rPr lang="en-US" sz="4000" b="1" dirty="0">
                <a:latin typeface="Adobe Devanagari"/>
              </a:rPr>
              <a:t>What is psoriasis and what is scaling?</a:t>
            </a:r>
          </a:p>
        </p:txBody>
      </p:sp>
      <p:sp>
        <p:nvSpPr>
          <p:cNvPr id="6" name="Rectangle: Rounded Corners 5">
            <a:extLst>
              <a:ext uri="{FF2B5EF4-FFF2-40B4-BE49-F238E27FC236}">
                <a16:creationId xmlns:a16="http://schemas.microsoft.com/office/drawing/2014/main" id="{38D5F0A4-3BD6-FC0B-AD52-6721FC0A122F}"/>
              </a:ext>
            </a:extLst>
          </p:cNvPr>
          <p:cNvSpPr/>
          <p:nvPr/>
        </p:nvSpPr>
        <p:spPr>
          <a:xfrm>
            <a:off x="646981" y="1633269"/>
            <a:ext cx="3696419"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Nature of Psoriasis</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86C2818F-8E5E-E33D-C18E-FA45930DC8F5}"/>
              </a:ext>
            </a:extLst>
          </p:cNvPr>
          <p:cNvSpPr txBox="1"/>
          <p:nvPr/>
        </p:nvSpPr>
        <p:spPr>
          <a:xfrm>
            <a:off x="989162" y="2893365"/>
            <a:ext cx="3124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Chronic skin disease</a:t>
            </a:r>
          </a:p>
        </p:txBody>
      </p:sp>
      <p:sp>
        <p:nvSpPr>
          <p:cNvPr id="8" name="Flowchart: Connector 7">
            <a:extLst>
              <a:ext uri="{FF2B5EF4-FFF2-40B4-BE49-F238E27FC236}">
                <a16:creationId xmlns:a16="http://schemas.microsoft.com/office/drawing/2014/main" id="{E751DDE4-17CC-1DBC-B0F7-A79A9547D7B3}"/>
              </a:ext>
            </a:extLst>
          </p:cNvPr>
          <p:cNvSpPr/>
          <p:nvPr/>
        </p:nvSpPr>
        <p:spPr>
          <a:xfrm>
            <a:off x="990600" y="312419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B187ECA-1E03-3567-95EB-D1DB2AE5D787}"/>
              </a:ext>
            </a:extLst>
          </p:cNvPr>
          <p:cNvSpPr txBox="1"/>
          <p:nvPr/>
        </p:nvSpPr>
        <p:spPr>
          <a:xfrm>
            <a:off x="989162" y="3523304"/>
            <a:ext cx="31242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Rapid growth of skin</a:t>
            </a:r>
          </a:p>
          <a:p>
            <a:pPr>
              <a:buClr>
                <a:srgbClr val="FFFFFF"/>
              </a:buClr>
              <a:buSzPct val="105000"/>
            </a:pPr>
            <a:r>
              <a:rPr lang="en-US" sz="2400" dirty="0">
                <a:solidFill>
                  <a:schemeClr val="bg1"/>
                </a:solidFill>
                <a:latin typeface="Adobe Devanagari"/>
              </a:rPr>
              <a:t>   cells</a:t>
            </a:r>
          </a:p>
        </p:txBody>
      </p:sp>
      <p:sp>
        <p:nvSpPr>
          <p:cNvPr id="10" name="Flowchart: Connector 9">
            <a:extLst>
              <a:ext uri="{FF2B5EF4-FFF2-40B4-BE49-F238E27FC236}">
                <a16:creationId xmlns:a16="http://schemas.microsoft.com/office/drawing/2014/main" id="{15803B4F-46FF-5A04-C521-A6DC789B1AFE}"/>
              </a:ext>
            </a:extLst>
          </p:cNvPr>
          <p:cNvSpPr/>
          <p:nvPr/>
        </p:nvSpPr>
        <p:spPr>
          <a:xfrm>
            <a:off x="1028700" y="37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0081E0-F1CF-EE7F-A80E-295D1F9E081B}"/>
              </a:ext>
            </a:extLst>
          </p:cNvPr>
          <p:cNvSpPr txBox="1"/>
          <p:nvPr/>
        </p:nvSpPr>
        <p:spPr>
          <a:xfrm>
            <a:off x="989162" y="4426803"/>
            <a:ext cx="3278038"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Leads to the buildup of scales and inflammation</a:t>
            </a:r>
          </a:p>
        </p:txBody>
      </p:sp>
      <p:sp>
        <p:nvSpPr>
          <p:cNvPr id="12" name="Flowchart: Connector 11">
            <a:extLst>
              <a:ext uri="{FF2B5EF4-FFF2-40B4-BE49-F238E27FC236}">
                <a16:creationId xmlns:a16="http://schemas.microsoft.com/office/drawing/2014/main" id="{5511377F-1D02-0EC7-D734-50EE14C75FFC}"/>
              </a:ext>
            </a:extLst>
          </p:cNvPr>
          <p:cNvSpPr/>
          <p:nvPr/>
        </p:nvSpPr>
        <p:spPr>
          <a:xfrm>
            <a:off x="1066800" y="4659100"/>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56102C2-09F0-F77C-FC13-2A15E7908C2D}"/>
              </a:ext>
            </a:extLst>
          </p:cNvPr>
          <p:cNvSpPr/>
          <p:nvPr/>
        </p:nvSpPr>
        <p:spPr>
          <a:xfrm>
            <a:off x="7600590" y="1568406"/>
            <a:ext cx="3600810"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What is Scaling</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pic>
        <p:nvPicPr>
          <p:cNvPr id="14" name="Picture 13" descr="A cartoon of a child scratching her body&#10;&#10;Description automatically generated">
            <a:extLst>
              <a:ext uri="{FF2B5EF4-FFF2-40B4-BE49-F238E27FC236}">
                <a16:creationId xmlns:a16="http://schemas.microsoft.com/office/drawing/2014/main" id="{D6DBFB9F-2A3A-392D-CACC-86172444B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412" y="2575821"/>
            <a:ext cx="3856299" cy="2505753"/>
          </a:xfrm>
          <a:prstGeom prst="rect">
            <a:avLst/>
          </a:prstGeom>
        </p:spPr>
      </p:pic>
      <p:sp>
        <p:nvSpPr>
          <p:cNvPr id="15" name="TextBox 14">
            <a:extLst>
              <a:ext uri="{FF2B5EF4-FFF2-40B4-BE49-F238E27FC236}">
                <a16:creationId xmlns:a16="http://schemas.microsoft.com/office/drawing/2014/main" id="{456B34D1-0299-FF5D-0F73-DC240C1AABC5}"/>
              </a:ext>
            </a:extLst>
          </p:cNvPr>
          <p:cNvSpPr txBox="1"/>
          <p:nvPr/>
        </p:nvSpPr>
        <p:spPr>
          <a:xfrm>
            <a:off x="7800795" y="2598003"/>
            <a:ext cx="32004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Buildup of excess skin</a:t>
            </a:r>
          </a:p>
          <a:p>
            <a:pPr>
              <a:buClr>
                <a:srgbClr val="FFFFFF"/>
              </a:buClr>
              <a:buSzPct val="105000"/>
            </a:pPr>
            <a:r>
              <a:rPr lang="en-US" sz="2400" dirty="0">
                <a:solidFill>
                  <a:schemeClr val="bg1"/>
                </a:solidFill>
                <a:latin typeface="Adobe Devanagari"/>
              </a:rPr>
              <a:t>   cells</a:t>
            </a:r>
          </a:p>
        </p:txBody>
      </p:sp>
      <p:sp>
        <p:nvSpPr>
          <p:cNvPr id="16" name="TextBox 15">
            <a:extLst>
              <a:ext uri="{FF2B5EF4-FFF2-40B4-BE49-F238E27FC236}">
                <a16:creationId xmlns:a16="http://schemas.microsoft.com/office/drawing/2014/main" id="{B2162421-C2C0-2DA9-EA74-6E801BD977AB}"/>
              </a:ext>
            </a:extLst>
          </p:cNvPr>
          <p:cNvSpPr txBox="1"/>
          <p:nvPr/>
        </p:nvSpPr>
        <p:spPr>
          <a:xfrm>
            <a:off x="7772400" y="3351283"/>
            <a:ext cx="3276600" cy="1200329"/>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Appears as thick,            </a:t>
            </a:r>
          </a:p>
          <a:p>
            <a:pPr>
              <a:buClr>
                <a:srgbClr val="FFFFFF"/>
              </a:buClr>
              <a:buSzPct val="105000"/>
            </a:pPr>
            <a:r>
              <a:rPr lang="en-US" sz="2400" dirty="0">
                <a:solidFill>
                  <a:schemeClr val="bg1"/>
                </a:solidFill>
                <a:latin typeface="Adobe Devanagari"/>
              </a:rPr>
              <a:t>   silvery patches on the </a:t>
            </a:r>
          </a:p>
          <a:p>
            <a:pPr>
              <a:buClr>
                <a:srgbClr val="FFFFFF"/>
              </a:buClr>
              <a:buSzPct val="105000"/>
            </a:pPr>
            <a:r>
              <a:rPr lang="en-US" sz="2400" dirty="0">
                <a:solidFill>
                  <a:schemeClr val="bg1"/>
                </a:solidFill>
                <a:latin typeface="Adobe Devanagari"/>
              </a:rPr>
              <a:t>   skin</a:t>
            </a:r>
          </a:p>
        </p:txBody>
      </p:sp>
      <p:sp>
        <p:nvSpPr>
          <p:cNvPr id="17" name="TextBox 16">
            <a:extLst>
              <a:ext uri="{FF2B5EF4-FFF2-40B4-BE49-F238E27FC236}">
                <a16:creationId xmlns:a16="http://schemas.microsoft.com/office/drawing/2014/main" id="{2E1EF891-A23C-8470-0BC5-DFBD63A5DD4D}"/>
              </a:ext>
            </a:extLst>
          </p:cNvPr>
          <p:cNvSpPr txBox="1"/>
          <p:nvPr/>
        </p:nvSpPr>
        <p:spPr>
          <a:xfrm>
            <a:off x="8001000" y="4619910"/>
            <a:ext cx="3124200" cy="461665"/>
          </a:xfrm>
          <a:prstGeom prst="rect">
            <a:avLst/>
          </a:prstGeom>
          <a:noFill/>
        </p:spPr>
        <p:txBody>
          <a:bodyPr wrap="square" rtlCol="0">
            <a:spAutoFit/>
          </a:bodyPr>
          <a:lstStyle/>
          <a:p>
            <a:pPr>
              <a:buClr>
                <a:srgbClr val="FFFFFF"/>
              </a:buClr>
              <a:buSzPct val="105000"/>
            </a:pPr>
            <a:r>
              <a:rPr lang="en-US" sz="2400" dirty="0">
                <a:solidFill>
                  <a:schemeClr val="bg1"/>
                </a:solidFill>
                <a:latin typeface="Adobe Devanagari"/>
              </a:rPr>
              <a:t>Indicates the severity</a:t>
            </a:r>
          </a:p>
        </p:txBody>
      </p:sp>
      <p:sp>
        <p:nvSpPr>
          <p:cNvPr id="18" name="Flowchart: Connector 17">
            <a:extLst>
              <a:ext uri="{FF2B5EF4-FFF2-40B4-BE49-F238E27FC236}">
                <a16:creationId xmlns:a16="http://schemas.microsoft.com/office/drawing/2014/main" id="{08FFB7A9-833C-16DF-52E7-BF1E62D94A59}"/>
              </a:ext>
            </a:extLst>
          </p:cNvPr>
          <p:cNvSpPr/>
          <p:nvPr/>
        </p:nvSpPr>
        <p:spPr>
          <a:xfrm>
            <a:off x="7891013" y="280363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35D34B8A-F90F-C208-D287-4D5E679801BF}"/>
              </a:ext>
            </a:extLst>
          </p:cNvPr>
          <p:cNvSpPr/>
          <p:nvPr/>
        </p:nvSpPr>
        <p:spPr>
          <a:xfrm>
            <a:off x="7891013" y="356685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Connector 19">
            <a:extLst>
              <a:ext uri="{FF2B5EF4-FFF2-40B4-BE49-F238E27FC236}">
                <a16:creationId xmlns:a16="http://schemas.microsoft.com/office/drawing/2014/main" id="{642A8607-01A1-9345-D377-88821FF104A3}"/>
              </a:ext>
            </a:extLst>
          </p:cNvPr>
          <p:cNvSpPr/>
          <p:nvPr/>
        </p:nvSpPr>
        <p:spPr>
          <a:xfrm>
            <a:off x="7872323" y="48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788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D35B-DFF3-4D30-617C-662DF729D8F3}"/>
              </a:ext>
            </a:extLst>
          </p:cNvPr>
          <p:cNvSpPr>
            <a:spLocks noGrp="1"/>
          </p:cNvSpPr>
          <p:nvPr>
            <p:ph type="title"/>
          </p:nvPr>
        </p:nvSpPr>
        <p:spPr>
          <a:xfrm>
            <a:off x="304800" y="304800"/>
            <a:ext cx="11684000" cy="792162"/>
          </a:xfrm>
        </p:spPr>
        <p:txBody>
          <a:bodyPr/>
          <a:lstStyle/>
          <a:p>
            <a:r>
              <a:rPr lang="en-US" dirty="0"/>
              <a:t>---</a:t>
            </a:r>
          </a:p>
        </p:txBody>
      </p:sp>
      <p:pic>
        <p:nvPicPr>
          <p:cNvPr id="3" name="Content Placeholder 3">
            <a:extLst>
              <a:ext uri="{FF2B5EF4-FFF2-40B4-BE49-F238E27FC236}">
                <a16:creationId xmlns:a16="http://schemas.microsoft.com/office/drawing/2014/main" id="{F6D6CCA0-1F3D-8FEF-75B3-9F86A9A209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42167"/>
            <a:ext cx="6324600" cy="12192000"/>
          </a:xfrm>
          <a:prstGeom prst="rect">
            <a:avLst/>
          </a:prstGeom>
        </p:spPr>
      </p:pic>
      <p:sp>
        <p:nvSpPr>
          <p:cNvPr id="4" name="Rectangle 3">
            <a:extLst>
              <a:ext uri="{FF2B5EF4-FFF2-40B4-BE49-F238E27FC236}">
                <a16:creationId xmlns:a16="http://schemas.microsoft.com/office/drawing/2014/main" id="{6F77A710-4149-E96B-EFAD-3FB36EDFD5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0C5B04DC-020D-662B-2CA4-BA037A23FDA1}"/>
              </a:ext>
            </a:extLst>
          </p:cNvPr>
          <p:cNvSpPr txBox="1"/>
          <p:nvPr/>
        </p:nvSpPr>
        <p:spPr>
          <a:xfrm>
            <a:off x="609600" y="621629"/>
            <a:ext cx="11379200" cy="1323439"/>
          </a:xfrm>
          <a:prstGeom prst="rect">
            <a:avLst/>
          </a:prstGeom>
          <a:noFill/>
        </p:spPr>
        <p:txBody>
          <a:bodyPr wrap="square">
            <a:spAutoFit/>
          </a:bodyPr>
          <a:lstStyle/>
          <a:p>
            <a:r>
              <a:rPr lang="en-US" sz="4000" b="1" dirty="0">
                <a:latin typeface="Adobe Devanagari"/>
              </a:rPr>
              <a:t>Why is accurate detection and segmentation of psoriasis lesions important?</a:t>
            </a:r>
          </a:p>
        </p:txBody>
      </p:sp>
      <p:sp>
        <p:nvSpPr>
          <p:cNvPr id="6" name="Rectangle: Rounded Corners 5">
            <a:extLst>
              <a:ext uri="{FF2B5EF4-FFF2-40B4-BE49-F238E27FC236}">
                <a16:creationId xmlns:a16="http://schemas.microsoft.com/office/drawing/2014/main" id="{82DDE6FD-1400-C093-0A61-321D1EEC3C77}"/>
              </a:ext>
            </a:extLst>
          </p:cNvPr>
          <p:cNvSpPr/>
          <p:nvPr/>
        </p:nvSpPr>
        <p:spPr>
          <a:xfrm>
            <a:off x="609600" y="2438400"/>
            <a:ext cx="50292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1DCD9CDA-30C6-C68A-F0BF-C241F50010BC}"/>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Ensures Timely Treatment</a:t>
            </a:r>
          </a:p>
        </p:txBody>
      </p:sp>
      <p:sp>
        <p:nvSpPr>
          <p:cNvPr id="8" name="TextBox 7">
            <a:extLst>
              <a:ext uri="{FF2B5EF4-FFF2-40B4-BE49-F238E27FC236}">
                <a16:creationId xmlns:a16="http://schemas.microsoft.com/office/drawing/2014/main" id="{0391E94E-124E-5F0A-737D-C00884ADA57B}"/>
              </a:ext>
            </a:extLst>
          </p:cNvPr>
          <p:cNvSpPr txBox="1"/>
          <p:nvPr/>
        </p:nvSpPr>
        <p:spPr>
          <a:xfrm>
            <a:off x="1113367" y="3571123"/>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Improves Patient Outcomes</a:t>
            </a:r>
          </a:p>
        </p:txBody>
      </p:sp>
      <p:sp>
        <p:nvSpPr>
          <p:cNvPr id="9" name="TextBox 8">
            <a:extLst>
              <a:ext uri="{FF2B5EF4-FFF2-40B4-BE49-F238E27FC236}">
                <a16:creationId xmlns:a16="http://schemas.microsoft.com/office/drawing/2014/main" id="{FD94F584-378E-CADC-F898-30C796896C3F}"/>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Reduces the psychological and </a:t>
            </a:r>
          </a:p>
          <a:p>
            <a:pPr>
              <a:buClr>
                <a:srgbClr val="FFFFFF"/>
              </a:buClr>
              <a:buSzPct val="105000"/>
            </a:pPr>
            <a:r>
              <a:rPr lang="en-US" sz="2400" dirty="0">
                <a:solidFill>
                  <a:schemeClr val="bg1"/>
                </a:solidFill>
                <a:latin typeface="Adobe Devanagari"/>
              </a:rPr>
              <a:t>   physical burden on patients</a:t>
            </a:r>
          </a:p>
        </p:txBody>
      </p:sp>
      <p:sp>
        <p:nvSpPr>
          <p:cNvPr id="10" name="Flowchart: Connector 9">
            <a:extLst>
              <a:ext uri="{FF2B5EF4-FFF2-40B4-BE49-F238E27FC236}">
                <a16:creationId xmlns:a16="http://schemas.microsoft.com/office/drawing/2014/main" id="{FB43DF8D-7276-FA5E-C9C7-9336799A47B1}"/>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96216D7F-5780-FD2B-26C9-15B300797572}"/>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35150123-73F2-C77C-E590-12384BAAA6A5}"/>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erson with psoriasis&#10;&#10;Description automatically generated">
            <a:extLst>
              <a:ext uri="{FF2B5EF4-FFF2-40B4-BE49-F238E27FC236}">
                <a16:creationId xmlns:a16="http://schemas.microsoft.com/office/drawing/2014/main" id="{639E4E42-A720-C713-0E1F-43684E799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2" y="2321386"/>
            <a:ext cx="4321302" cy="3037337"/>
          </a:xfrm>
          <a:prstGeom prst="rect">
            <a:avLst/>
          </a:prstGeom>
          <a:ln>
            <a:noFill/>
          </a:ln>
          <a:effectLst>
            <a:softEdge rad="112500"/>
          </a:effectLst>
        </p:spPr>
      </p:pic>
    </p:spTree>
    <p:extLst>
      <p:ext uri="{BB962C8B-B14F-4D97-AF65-F5344CB8AC3E}">
        <p14:creationId xmlns:p14="http://schemas.microsoft.com/office/powerpoint/2010/main" val="1377447435"/>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669B-22ED-375B-E337-B0F0B30DB9AA}"/>
              </a:ext>
            </a:extLst>
          </p:cNvPr>
          <p:cNvSpPr>
            <a:spLocks noGrp="1"/>
          </p:cNvSpPr>
          <p:nvPr>
            <p:ph type="title"/>
          </p:nvPr>
        </p:nvSpPr>
        <p:spPr>
          <a:xfrm>
            <a:off x="304800" y="304800"/>
            <a:ext cx="11684000" cy="792162"/>
          </a:xfrm>
        </p:spPr>
        <p:txBody>
          <a:bodyPr/>
          <a:lstStyle/>
          <a:p>
            <a:r>
              <a:rPr lang="en-US" dirty="0"/>
              <a:t>---</a:t>
            </a:r>
          </a:p>
        </p:txBody>
      </p:sp>
      <p:sp>
        <p:nvSpPr>
          <p:cNvPr id="3" name="Rectangle 2">
            <a:extLst>
              <a:ext uri="{FF2B5EF4-FFF2-40B4-BE49-F238E27FC236}">
                <a16:creationId xmlns:a16="http://schemas.microsoft.com/office/drawing/2014/main" id="{79278D24-6139-D4E4-135D-2E13289199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1">
            <a:extLst>
              <a:ext uri="{FF2B5EF4-FFF2-40B4-BE49-F238E27FC236}">
                <a16:creationId xmlns:a16="http://schemas.microsoft.com/office/drawing/2014/main" id="{26FF796A-F7E0-BCD6-D172-BE19F4600E69}"/>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a:t>
            </a:r>
            <a:endParaRPr lang="en-US" dirty="0"/>
          </a:p>
        </p:txBody>
      </p:sp>
      <p:pic>
        <p:nvPicPr>
          <p:cNvPr id="5" name="Content Placeholder 3">
            <a:extLst>
              <a:ext uri="{FF2B5EF4-FFF2-40B4-BE49-F238E27FC236}">
                <a16:creationId xmlns:a16="http://schemas.microsoft.com/office/drawing/2014/main" id="{AB657A1B-498B-17BD-566A-15B30EB3BB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4296"/>
            <a:ext cx="6324600" cy="12192000"/>
          </a:xfrm>
          <a:prstGeom prst="rect">
            <a:avLst/>
          </a:prstGeom>
        </p:spPr>
      </p:pic>
      <p:sp>
        <p:nvSpPr>
          <p:cNvPr id="6" name="Rectangle 5">
            <a:extLst>
              <a:ext uri="{FF2B5EF4-FFF2-40B4-BE49-F238E27FC236}">
                <a16:creationId xmlns:a16="http://schemas.microsoft.com/office/drawing/2014/main" id="{D122D94A-4DA0-AF8E-367B-3812437B4C1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7" name="TextBox 6">
            <a:extLst>
              <a:ext uri="{FF2B5EF4-FFF2-40B4-BE49-F238E27FC236}">
                <a16:creationId xmlns:a16="http://schemas.microsoft.com/office/drawing/2014/main" id="{5282EA75-E8DD-DE45-8036-F77575F82B1E}"/>
              </a:ext>
            </a:extLst>
          </p:cNvPr>
          <p:cNvSpPr txBox="1"/>
          <p:nvPr/>
        </p:nvSpPr>
        <p:spPr>
          <a:xfrm>
            <a:off x="685800" y="454468"/>
            <a:ext cx="11201400" cy="1938992"/>
          </a:xfrm>
          <a:prstGeom prst="rect">
            <a:avLst/>
          </a:prstGeom>
          <a:noFill/>
        </p:spPr>
        <p:txBody>
          <a:bodyPr wrap="square">
            <a:spAutoFit/>
          </a:bodyPr>
          <a:lstStyle/>
          <a:p>
            <a:r>
              <a:rPr lang="en-US" sz="4000" b="1" dirty="0">
                <a:latin typeface="Adobe Devanagari"/>
              </a:rPr>
              <a:t>How can advanced machine learning techniques improve the precision and reliability of psoriasis assessment?</a:t>
            </a:r>
          </a:p>
        </p:txBody>
      </p:sp>
      <p:sp>
        <p:nvSpPr>
          <p:cNvPr id="8" name="Rectangle: Rounded Corners 7">
            <a:extLst>
              <a:ext uri="{FF2B5EF4-FFF2-40B4-BE49-F238E27FC236}">
                <a16:creationId xmlns:a16="http://schemas.microsoft.com/office/drawing/2014/main" id="{58DE4BBC-1D33-AF73-299F-FD749AB84F76}"/>
              </a:ext>
            </a:extLst>
          </p:cNvPr>
          <p:cNvSpPr/>
          <p:nvPr/>
        </p:nvSpPr>
        <p:spPr>
          <a:xfrm>
            <a:off x="609600" y="2438400"/>
            <a:ext cx="51816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9" name="TextBox 8">
            <a:extLst>
              <a:ext uri="{FF2B5EF4-FFF2-40B4-BE49-F238E27FC236}">
                <a16:creationId xmlns:a16="http://schemas.microsoft.com/office/drawing/2014/main" id="{B6824D58-014F-2E86-E96D-DD807BD18114}"/>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Enhanced Precision</a:t>
            </a:r>
          </a:p>
        </p:txBody>
      </p:sp>
      <p:sp>
        <p:nvSpPr>
          <p:cNvPr id="10" name="TextBox 9">
            <a:extLst>
              <a:ext uri="{FF2B5EF4-FFF2-40B4-BE49-F238E27FC236}">
                <a16:creationId xmlns:a16="http://schemas.microsoft.com/office/drawing/2014/main" id="{7278D3B2-8C54-67AF-D69E-53118EFE3A5B}"/>
              </a:ext>
            </a:extLst>
          </p:cNvPr>
          <p:cNvSpPr txBox="1"/>
          <p:nvPr/>
        </p:nvSpPr>
        <p:spPr>
          <a:xfrm>
            <a:off x="1113366" y="3571123"/>
            <a:ext cx="4525433"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Consistent and unbiased analysis</a:t>
            </a:r>
          </a:p>
        </p:txBody>
      </p:sp>
      <p:sp>
        <p:nvSpPr>
          <p:cNvPr id="11" name="TextBox 10">
            <a:extLst>
              <a:ext uri="{FF2B5EF4-FFF2-40B4-BE49-F238E27FC236}">
                <a16:creationId xmlns:a16="http://schemas.microsoft.com/office/drawing/2014/main" id="{0FC795BE-A566-3E01-5340-F645A6C02B83}"/>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Enables real-time assessment</a:t>
            </a:r>
          </a:p>
          <a:p>
            <a:pPr>
              <a:buClr>
                <a:srgbClr val="FFFFFF"/>
              </a:buClr>
              <a:buSzPct val="105000"/>
            </a:pPr>
            <a:r>
              <a:rPr lang="en-US" sz="2400" dirty="0">
                <a:solidFill>
                  <a:schemeClr val="bg1"/>
                </a:solidFill>
                <a:latin typeface="Adobe Devanagari"/>
              </a:rPr>
              <a:t>   and monitoring</a:t>
            </a:r>
          </a:p>
        </p:txBody>
      </p:sp>
      <p:sp>
        <p:nvSpPr>
          <p:cNvPr id="12" name="Flowchart: Connector 11">
            <a:extLst>
              <a:ext uri="{FF2B5EF4-FFF2-40B4-BE49-F238E27FC236}">
                <a16:creationId xmlns:a16="http://schemas.microsoft.com/office/drawing/2014/main" id="{3DF3888D-3102-4160-2FF7-9DCF8E9BDFC7}"/>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94C66C1C-8912-B33A-381A-A1E8E71E44B9}"/>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E42D34C7-C406-4E8D-D824-8CE8CF15BC6D}"/>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3D61E53-3B75-9D80-9E0F-5F5A21B375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53202" y="2709314"/>
            <a:ext cx="4321302" cy="2261481"/>
          </a:xfrm>
          <a:prstGeom prst="rect">
            <a:avLst/>
          </a:prstGeom>
          <a:ln>
            <a:noFill/>
          </a:ln>
          <a:effectLst>
            <a:softEdge rad="112500"/>
          </a:effectLst>
        </p:spPr>
      </p:pic>
    </p:spTree>
    <p:extLst>
      <p:ext uri="{BB962C8B-B14F-4D97-AF65-F5344CB8AC3E}">
        <p14:creationId xmlns:p14="http://schemas.microsoft.com/office/powerpoint/2010/main" val="233024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E0B8-8E4E-D34B-5DB4-4A30CCCA16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8A2BC3A-7FB7-0DD6-2A37-18F5D0DBF1E4}"/>
              </a:ext>
            </a:extLst>
          </p:cNvPr>
          <p:cNvSpPr>
            <a:spLocks noGrp="1"/>
          </p:cNvSpPr>
          <p:nvPr>
            <p:ph type="subTitle" idx="1"/>
          </p:nvPr>
        </p:nvSpPr>
        <p:spPr/>
        <p:txBody>
          <a:bodyPr/>
          <a:lstStyle/>
          <a:p>
            <a:endParaRPr lang="en-US"/>
          </a:p>
        </p:txBody>
      </p:sp>
      <p:pic>
        <p:nvPicPr>
          <p:cNvPr id="25" name="Picture 24" descr="A white background with brown spots&#10;&#10;Description automatically generated">
            <a:extLst>
              <a:ext uri="{FF2B5EF4-FFF2-40B4-BE49-F238E27FC236}">
                <a16:creationId xmlns:a16="http://schemas.microsoft.com/office/drawing/2014/main" id="{FE887E8B-5A00-4839-FDFA-8FD3C9FF9F0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26" name="Flowchart: Connector 25">
            <a:extLst>
              <a:ext uri="{FF2B5EF4-FFF2-40B4-BE49-F238E27FC236}">
                <a16:creationId xmlns:a16="http://schemas.microsoft.com/office/drawing/2014/main" id="{A5074ED5-45E9-B4DC-6A76-B982FF329869}"/>
              </a:ext>
            </a:extLst>
          </p:cNvPr>
          <p:cNvSpPr/>
          <p:nvPr/>
        </p:nvSpPr>
        <p:spPr>
          <a:xfrm>
            <a:off x="5715000" y="433613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1</a:t>
            </a:r>
          </a:p>
        </p:txBody>
      </p:sp>
      <p:sp>
        <p:nvSpPr>
          <p:cNvPr id="27" name="Flowchart: Connector 26">
            <a:extLst>
              <a:ext uri="{FF2B5EF4-FFF2-40B4-BE49-F238E27FC236}">
                <a16:creationId xmlns:a16="http://schemas.microsoft.com/office/drawing/2014/main" id="{E8F135A1-6BE7-6731-4AEC-AA14335D0A64}"/>
              </a:ext>
            </a:extLst>
          </p:cNvPr>
          <p:cNvSpPr/>
          <p:nvPr/>
        </p:nvSpPr>
        <p:spPr>
          <a:xfrm>
            <a:off x="6477000" y="325215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28" name="Flowchart: Connector 27">
            <a:extLst>
              <a:ext uri="{FF2B5EF4-FFF2-40B4-BE49-F238E27FC236}">
                <a16:creationId xmlns:a16="http://schemas.microsoft.com/office/drawing/2014/main" id="{8CAACDAE-2FEA-4718-453A-55B73DC14744}"/>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29" name="Flowchart: Connector 28">
            <a:extLst>
              <a:ext uri="{FF2B5EF4-FFF2-40B4-BE49-F238E27FC236}">
                <a16:creationId xmlns:a16="http://schemas.microsoft.com/office/drawing/2014/main" id="{4B8D6BE1-320B-DDD9-850E-EB82AD7774B6}"/>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30" name="Flowchart: Connector 29">
            <a:extLst>
              <a:ext uri="{FF2B5EF4-FFF2-40B4-BE49-F238E27FC236}">
                <a16:creationId xmlns:a16="http://schemas.microsoft.com/office/drawing/2014/main" id="{1622B2A3-147B-B2A4-03D2-A5732A39D6E2}"/>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31" name="TextBox 30">
            <a:extLst>
              <a:ext uri="{FF2B5EF4-FFF2-40B4-BE49-F238E27FC236}">
                <a16:creationId xmlns:a16="http://schemas.microsoft.com/office/drawing/2014/main" id="{08927916-C1D7-6100-FE84-7523D8F926EF}"/>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32" name="Rectangle: Rounded Corners 31">
            <a:extLst>
              <a:ext uri="{FF2B5EF4-FFF2-40B4-BE49-F238E27FC236}">
                <a16:creationId xmlns:a16="http://schemas.microsoft.com/office/drawing/2014/main" id="{29909102-33D7-6313-23BF-16744A0FF29A}"/>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1878A6E-E7D8-6FEA-8676-77857C37E51C}"/>
              </a:ext>
            </a:extLst>
          </p:cNvPr>
          <p:cNvSpPr txBox="1"/>
          <p:nvPr/>
        </p:nvSpPr>
        <p:spPr>
          <a:xfrm>
            <a:off x="952500" y="2193569"/>
            <a:ext cx="3810000" cy="2677656"/>
          </a:xfrm>
          <a:prstGeom prst="rect">
            <a:avLst/>
          </a:prstGeom>
          <a:noFill/>
        </p:spPr>
        <p:txBody>
          <a:bodyPr wrap="square" rtlCol="0">
            <a:spAutoFit/>
          </a:bodyPr>
          <a:lstStyle/>
          <a:p>
            <a:r>
              <a:rPr lang="en-US" sz="2800" dirty="0">
                <a:solidFill>
                  <a:schemeClr val="bg1"/>
                </a:solidFill>
                <a:latin typeface="Adobe Devanagari"/>
              </a:rPr>
              <a:t>Develop a System for Real-Time Monitoring and Management of Skin Diseases Using AI and Machine Learning Techniques.</a:t>
            </a:r>
          </a:p>
        </p:txBody>
      </p:sp>
      <p:pic>
        <p:nvPicPr>
          <p:cNvPr id="34" name="Picture 33" descr="A person looking at a magnifying glass on a person's face&#10;&#10;Description automatically generated">
            <a:extLst>
              <a:ext uri="{FF2B5EF4-FFF2-40B4-BE49-F238E27FC236}">
                <a16:creationId xmlns:a16="http://schemas.microsoft.com/office/drawing/2014/main" id="{C377A0AB-820F-6234-D0FF-686230433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050141"/>
            <a:ext cx="3608916" cy="240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B6B5E829-500C-FB99-2102-EBFA9E92D58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35028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B125-DC78-8E46-1FB4-F3A3828D1552}"/>
              </a:ext>
            </a:extLst>
          </p:cNvPr>
          <p:cNvSpPr>
            <a:spLocks noGrp="1"/>
          </p:cNvSpPr>
          <p:nvPr>
            <p:ph type="title"/>
          </p:nvPr>
        </p:nvSpPr>
        <p:spPr>
          <a:xfrm>
            <a:off x="304800" y="304800"/>
            <a:ext cx="11684000" cy="792162"/>
          </a:xfrm>
        </p:spPr>
        <p:txBody>
          <a:bodyPr/>
          <a:lstStyle/>
          <a:p>
            <a:endParaRPr lang="en-US"/>
          </a:p>
        </p:txBody>
      </p:sp>
      <p:pic>
        <p:nvPicPr>
          <p:cNvPr id="3" name="Picture 2">
            <a:extLst>
              <a:ext uri="{FF2B5EF4-FFF2-40B4-BE49-F238E27FC236}">
                <a16:creationId xmlns:a16="http://schemas.microsoft.com/office/drawing/2014/main" id="{96E49A9B-0106-0FF1-D9F8-75CDF6A54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1"/>
          </a:xfrm>
          <a:prstGeom prst="rect">
            <a:avLst/>
          </a:prstGeom>
        </p:spPr>
      </p:pic>
      <p:sp>
        <p:nvSpPr>
          <p:cNvPr id="4" name="Rectangle 3">
            <a:extLst>
              <a:ext uri="{FF2B5EF4-FFF2-40B4-BE49-F238E27FC236}">
                <a16:creationId xmlns:a16="http://schemas.microsoft.com/office/drawing/2014/main" id="{F6B832B3-A152-8BFB-FCF0-D161142B66D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itle 4">
            <a:extLst>
              <a:ext uri="{FF2B5EF4-FFF2-40B4-BE49-F238E27FC236}">
                <a16:creationId xmlns:a16="http://schemas.microsoft.com/office/drawing/2014/main" id="{FE37E983-AEC5-1680-E0CA-40CAD65D1A2A}"/>
              </a:ext>
            </a:extLst>
          </p:cNvPr>
          <p:cNvSpPr txBox="1">
            <a:spLocks/>
          </p:cNvSpPr>
          <p:nvPr/>
        </p:nvSpPr>
        <p:spPr>
          <a:xfrm>
            <a:off x="20782" y="293255"/>
            <a:ext cx="11684000" cy="1355726"/>
          </a:xfrm>
          <a:prstGeom prst="rect">
            <a:avLst/>
          </a:prstGeom>
        </p:spPr>
        <p:txBody>
          <a:bodyPr vert="horz" lIns="91440" tIns="45720" rIns="91440" bIns="45720" rtlCol="0" anchor="t">
            <a:normAutofit fontScale="92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gn="ctr"/>
            <a:r>
              <a:rPr lang="en-US" cap="none" dirty="0"/>
              <a:t>  Automated Ai-augmented Approach To Psoriasis Lesion Detection And Accurate Scaling Severity Evaluation</a:t>
            </a:r>
          </a:p>
        </p:txBody>
      </p:sp>
      <p:sp>
        <p:nvSpPr>
          <p:cNvPr id="6" name="TextBox 5">
            <a:extLst>
              <a:ext uri="{FF2B5EF4-FFF2-40B4-BE49-F238E27FC236}">
                <a16:creationId xmlns:a16="http://schemas.microsoft.com/office/drawing/2014/main" id="{E9640CBC-5F4C-6ACE-1753-9E069F20CEFB}"/>
              </a:ext>
            </a:extLst>
          </p:cNvPr>
          <p:cNvSpPr txBox="1"/>
          <p:nvPr/>
        </p:nvSpPr>
        <p:spPr>
          <a:xfrm>
            <a:off x="533400" y="2294951"/>
            <a:ext cx="6629400" cy="584775"/>
          </a:xfrm>
          <a:prstGeom prst="rect">
            <a:avLst/>
          </a:prstGeom>
          <a:noFill/>
        </p:spPr>
        <p:txBody>
          <a:bodyPr wrap="square">
            <a:spAutoFit/>
          </a:bodyPr>
          <a:lstStyle/>
          <a:p>
            <a:r>
              <a:rPr lang="en-US" sz="3200" b="1" dirty="0">
                <a:latin typeface="Adobe Devanagari"/>
              </a:rPr>
              <a:t>Research Problem</a:t>
            </a:r>
          </a:p>
        </p:txBody>
      </p:sp>
      <p:sp>
        <p:nvSpPr>
          <p:cNvPr id="7" name="Rectangle: Diagonal Corners Rounded 6">
            <a:extLst>
              <a:ext uri="{FF2B5EF4-FFF2-40B4-BE49-F238E27FC236}">
                <a16:creationId xmlns:a16="http://schemas.microsoft.com/office/drawing/2014/main" id="{63CDDB87-BECB-44A7-37B5-FD56199AF5AF}"/>
              </a:ext>
            </a:extLst>
          </p:cNvPr>
          <p:cNvSpPr/>
          <p:nvPr/>
        </p:nvSpPr>
        <p:spPr>
          <a:xfrm>
            <a:off x="1219200" y="3048000"/>
            <a:ext cx="9677400" cy="274285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dirty="0">
              <a:latin typeface="Adobe Devanagari"/>
            </a:endParaRPr>
          </a:p>
          <a:p>
            <a:r>
              <a:rPr lang="en-US" sz="2400" dirty="0">
                <a:latin typeface="Adobe Devanagari"/>
              </a:rPr>
              <a:t>In what ways can cutting-edge machine learning methodologies be leveraged to significantly improve the  precision and reliability of psoriasis detection, segmentation, feature extraction, and severity assessment from digital images?</a:t>
            </a:r>
          </a:p>
        </p:txBody>
      </p:sp>
      <p:pic>
        <p:nvPicPr>
          <p:cNvPr id="8" name="Picture 7" descr="A cartoon of a person with rashes on her arm&#10;&#10;Description automatically generated">
            <a:extLst>
              <a:ext uri="{FF2B5EF4-FFF2-40B4-BE49-F238E27FC236}">
                <a16:creationId xmlns:a16="http://schemas.microsoft.com/office/drawing/2014/main" id="{ED4786F3-49D0-451C-661B-767B7DF68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856" y="1451279"/>
            <a:ext cx="2280696" cy="2541284"/>
          </a:xfrm>
          <a:prstGeom prst="rect">
            <a:avLst/>
          </a:prstGeom>
        </p:spPr>
      </p:pic>
    </p:spTree>
    <p:extLst>
      <p:ext uri="{BB962C8B-B14F-4D97-AF65-F5344CB8AC3E}">
        <p14:creationId xmlns:p14="http://schemas.microsoft.com/office/powerpoint/2010/main" val="37628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1E967-3E39-CD44-0805-0B653EC4B7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3" name="Rectangle 2">
            <a:extLst>
              <a:ext uri="{FF2B5EF4-FFF2-40B4-BE49-F238E27FC236}">
                <a16:creationId xmlns:a16="http://schemas.microsoft.com/office/drawing/2014/main" id="{17749902-6CBA-D6C1-04D0-2A0AF8A043F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4">
            <a:extLst>
              <a:ext uri="{FF2B5EF4-FFF2-40B4-BE49-F238E27FC236}">
                <a16:creationId xmlns:a16="http://schemas.microsoft.com/office/drawing/2014/main" id="{333A56FB-E4F7-A5BE-843C-84CA330981D4}"/>
              </a:ext>
            </a:extLst>
          </p:cNvPr>
          <p:cNvSpPr txBox="1">
            <a:spLocks/>
          </p:cNvSpPr>
          <p:nvPr/>
        </p:nvSpPr>
        <p:spPr>
          <a:xfrm>
            <a:off x="198617" y="238325"/>
            <a:ext cx="11684000" cy="861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Requirements</a:t>
            </a:r>
            <a:endParaRPr lang="en-US" sz="4000" dirty="0"/>
          </a:p>
        </p:txBody>
      </p:sp>
      <p:sp>
        <p:nvSpPr>
          <p:cNvPr id="5" name="Rectangle: Rounded Corners 4">
            <a:extLst>
              <a:ext uri="{FF2B5EF4-FFF2-40B4-BE49-F238E27FC236}">
                <a16:creationId xmlns:a16="http://schemas.microsoft.com/office/drawing/2014/main" id="{B83FB82C-B31E-93CD-A934-13A265CB4F9E}"/>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9EFBE5-F6D7-A411-8557-F649165E9817}"/>
              </a:ext>
            </a:extLst>
          </p:cNvPr>
          <p:cNvSpPr txBox="1"/>
          <p:nvPr/>
        </p:nvSpPr>
        <p:spPr>
          <a:xfrm>
            <a:off x="8839200" y="1862315"/>
            <a:ext cx="2362200" cy="2831544"/>
          </a:xfrm>
          <a:prstGeom prst="rect">
            <a:avLst/>
          </a:prstGeom>
          <a:noFill/>
        </p:spPr>
        <p:txBody>
          <a:bodyPr wrap="square" rtlCol="0">
            <a:spAutoFit/>
          </a:bodyPr>
          <a:lstStyle/>
          <a:p>
            <a:r>
              <a:rPr lang="en-US" sz="2000" b="1" dirty="0">
                <a:solidFill>
                  <a:schemeClr val="bg1">
                    <a:lumMod val="95000"/>
                  </a:schemeClr>
                </a:solidFill>
                <a:latin typeface="Adobe Devanagari"/>
              </a:rPr>
              <a:t>Non-Functional Requirements</a:t>
            </a:r>
          </a:p>
          <a:p>
            <a:endParaRPr lang="en-US" dirty="0">
              <a:solidFill>
                <a:schemeClr val="bg1">
                  <a:lumMod val="95000"/>
                </a:schemeClr>
              </a:solidFill>
              <a:latin typeface="Adobe Devanagari"/>
            </a:endParaRPr>
          </a:p>
          <a:p>
            <a:pPr marL="342900" indent="-342900">
              <a:buFont typeface="Wingdings" panose="05000000000000000000" pitchFamily="2" charset="2"/>
              <a:buChar char="Ø"/>
            </a:pPr>
            <a:r>
              <a:rPr lang="en-US" sz="2000" dirty="0">
                <a:solidFill>
                  <a:schemeClr val="bg1">
                    <a:lumMod val="95000"/>
                  </a:schemeClr>
                </a:solidFill>
                <a:latin typeface="Adobe Devanagari"/>
              </a:rPr>
              <a:t>Performance</a:t>
            </a:r>
          </a:p>
          <a:p>
            <a:pPr marL="342900" indent="-342900">
              <a:buFont typeface="Wingdings" panose="05000000000000000000" pitchFamily="2" charset="2"/>
              <a:buChar char="Ø"/>
            </a:pPr>
            <a:r>
              <a:rPr lang="en-US" sz="2000" dirty="0">
                <a:solidFill>
                  <a:schemeClr val="bg1">
                    <a:lumMod val="95000"/>
                  </a:schemeClr>
                </a:solidFill>
                <a:latin typeface="Adobe Devanagari"/>
              </a:rPr>
              <a:t>Scalability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Usability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Security and Privacy</a:t>
            </a:r>
          </a:p>
          <a:p>
            <a:pPr marL="342900" indent="-342900">
              <a:buFont typeface="Wingdings" panose="05000000000000000000" pitchFamily="2" charset="2"/>
              <a:buChar char="Ø"/>
            </a:pPr>
            <a:r>
              <a:rPr lang="en-US" sz="2000" dirty="0">
                <a:solidFill>
                  <a:schemeClr val="bg1">
                    <a:lumMod val="95000"/>
                  </a:schemeClr>
                </a:solidFill>
                <a:latin typeface="Adobe Devanagari"/>
              </a:rPr>
              <a:t>Reliability</a:t>
            </a:r>
          </a:p>
        </p:txBody>
      </p:sp>
      <p:sp>
        <p:nvSpPr>
          <p:cNvPr id="7" name="Rectangle: Rounded Corners 6">
            <a:extLst>
              <a:ext uri="{FF2B5EF4-FFF2-40B4-BE49-F238E27FC236}">
                <a16:creationId xmlns:a16="http://schemas.microsoft.com/office/drawing/2014/main" id="{65235E59-6F0F-12A5-CBAC-8AC2D8AA3D2E}"/>
              </a:ext>
            </a:extLst>
          </p:cNvPr>
          <p:cNvSpPr/>
          <p:nvPr/>
        </p:nvSpPr>
        <p:spPr>
          <a:xfrm>
            <a:off x="392381" y="1611847"/>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A0484E5-E0FA-B8EB-72FD-6B1DDEF991A8}"/>
              </a:ext>
            </a:extLst>
          </p:cNvPr>
          <p:cNvSpPr/>
          <p:nvPr/>
        </p:nvSpPr>
        <p:spPr>
          <a:xfrm>
            <a:off x="430080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AE9CAA1-7BAA-F2C8-70E0-6FDF5D486C0E}"/>
              </a:ext>
            </a:extLst>
          </p:cNvPr>
          <p:cNvSpPr txBox="1"/>
          <p:nvPr/>
        </p:nvSpPr>
        <p:spPr>
          <a:xfrm>
            <a:off x="4572000" y="1813508"/>
            <a:ext cx="3048000" cy="3754874"/>
          </a:xfrm>
          <a:prstGeom prst="rect">
            <a:avLst/>
          </a:prstGeom>
          <a:noFill/>
        </p:spPr>
        <p:txBody>
          <a:bodyPr wrap="square" rtlCol="0">
            <a:spAutoFit/>
          </a:bodyPr>
          <a:lstStyle/>
          <a:p>
            <a:r>
              <a:rPr lang="en-US" sz="2000" b="1" dirty="0">
                <a:solidFill>
                  <a:schemeClr val="bg1"/>
                </a:solidFill>
                <a:latin typeface="Adobe Devanagari"/>
              </a:rPr>
              <a:t>Functional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Psoriasis Detection and Segmentation Module</a:t>
            </a:r>
          </a:p>
          <a:p>
            <a:pPr marL="342900" indent="-342900">
              <a:buFont typeface="Wingdings" panose="05000000000000000000" pitchFamily="2" charset="2"/>
              <a:buChar char="Ø"/>
            </a:pPr>
            <a:r>
              <a:rPr lang="en-US" sz="2000" dirty="0">
                <a:solidFill>
                  <a:schemeClr val="bg1"/>
                </a:solidFill>
                <a:latin typeface="Adobe Devanagari"/>
              </a:rPr>
              <a:t>Feature Extraction Module</a:t>
            </a:r>
          </a:p>
          <a:p>
            <a:pPr marL="342900" indent="-342900">
              <a:buFont typeface="Wingdings" panose="05000000000000000000" pitchFamily="2" charset="2"/>
              <a:buChar char="Ø"/>
            </a:pPr>
            <a:r>
              <a:rPr lang="en-US" sz="2000" dirty="0">
                <a:solidFill>
                  <a:schemeClr val="bg1"/>
                </a:solidFill>
                <a:latin typeface="Adobe Devanagari"/>
              </a:rPr>
              <a:t>Psoriasis Scaling Severity Classification Module</a:t>
            </a:r>
          </a:p>
          <a:p>
            <a:pPr marL="342900" indent="-342900">
              <a:buFont typeface="Wingdings" panose="05000000000000000000" pitchFamily="2" charset="2"/>
              <a:buChar char="Ø"/>
            </a:pPr>
            <a:r>
              <a:rPr lang="en-US" sz="2000" dirty="0">
                <a:solidFill>
                  <a:schemeClr val="bg1"/>
                </a:solidFill>
                <a:latin typeface="Adobe Devanagari"/>
              </a:rPr>
              <a:t>Enhanced Scaling Severity Measurement Module</a:t>
            </a:r>
          </a:p>
        </p:txBody>
      </p:sp>
      <p:sp>
        <p:nvSpPr>
          <p:cNvPr id="10" name="TextBox 9">
            <a:extLst>
              <a:ext uri="{FF2B5EF4-FFF2-40B4-BE49-F238E27FC236}">
                <a16:creationId xmlns:a16="http://schemas.microsoft.com/office/drawing/2014/main" id="{0C0F9DF9-B454-173A-9E18-B08C319CCA23}"/>
              </a:ext>
            </a:extLst>
          </p:cNvPr>
          <p:cNvSpPr txBox="1"/>
          <p:nvPr/>
        </p:nvSpPr>
        <p:spPr>
          <a:xfrm>
            <a:off x="514352" y="1796575"/>
            <a:ext cx="3479800" cy="3766026"/>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Psoriasis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Gain a deep understanding of the specific areas within the Psoriasis and data science fields to proceed with the research effectively.</a:t>
            </a:r>
          </a:p>
        </p:txBody>
      </p:sp>
    </p:spTree>
    <p:extLst>
      <p:ext uri="{BB962C8B-B14F-4D97-AF65-F5344CB8AC3E}">
        <p14:creationId xmlns:p14="http://schemas.microsoft.com/office/powerpoint/2010/main" val="315874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7" name="Picture 6" descr="A diagram of a computer&#10;&#10;Description automatically generated">
            <a:extLst>
              <a:ext uri="{FF2B5EF4-FFF2-40B4-BE49-F238E27FC236}">
                <a16:creationId xmlns:a16="http://schemas.microsoft.com/office/drawing/2014/main" id="{17C51F84-2587-5E70-9238-DCCB065163B4}"/>
              </a:ext>
            </a:extLst>
          </p:cNvPr>
          <p:cNvPicPr>
            <a:picLocks noChangeAspect="1"/>
          </p:cNvPicPr>
          <p:nvPr/>
        </p:nvPicPr>
        <p:blipFill rotWithShape="1">
          <a:blip r:embed="rId3">
            <a:extLst>
              <a:ext uri="{28A0092B-C50C-407E-A947-70E740481C1C}">
                <a14:useLocalDpi xmlns:a14="http://schemas.microsoft.com/office/drawing/2010/main" val="0"/>
              </a:ext>
            </a:extLst>
          </a:blip>
          <a:srcRect l="2538" t="3935" r="2538" b="3694"/>
          <a:stretch/>
        </p:blipFill>
        <p:spPr>
          <a:xfrm>
            <a:off x="1076176" y="961372"/>
            <a:ext cx="10039648" cy="5301982"/>
          </a:xfrm>
          <a:prstGeom prst="rect">
            <a:avLst/>
          </a:prstGeom>
        </p:spPr>
      </p:pic>
    </p:spTree>
    <p:extLst>
      <p:ext uri="{BB962C8B-B14F-4D97-AF65-F5344CB8AC3E}">
        <p14:creationId xmlns:p14="http://schemas.microsoft.com/office/powerpoint/2010/main" val="144606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cap="none" dirty="0"/>
              <a:t>Completed Tasks</a:t>
            </a:r>
            <a:endParaRPr lang="en-US" sz="4000" b="1" cap="none" dirty="0"/>
          </a:p>
        </p:txBody>
      </p:sp>
      <p:sp>
        <p:nvSpPr>
          <p:cNvPr id="8" name="Rectangle: Diagonal Corners Rounded 6">
            <a:extLst>
              <a:ext uri="{FF2B5EF4-FFF2-40B4-BE49-F238E27FC236}">
                <a16:creationId xmlns:a16="http://schemas.microsoft.com/office/drawing/2014/main" id="{63CDDB87-BECB-44A7-37B5-FD56199AF5AF}"/>
              </a:ext>
            </a:extLst>
          </p:cNvPr>
          <p:cNvSpPr/>
          <p:nvPr/>
        </p:nvSpPr>
        <p:spPr>
          <a:xfrm>
            <a:off x="372532" y="1071799"/>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Prepared the dataset for psoriasis detection and severity classification in collaboration with dermatologists to validate severity levels</a:t>
            </a:r>
            <a:r>
              <a:rPr lang="en-US" sz="1200" b="1" dirty="0">
                <a:latin typeface="Adobe Devanagari"/>
              </a:rPr>
              <a:t>.</a:t>
            </a:r>
          </a:p>
        </p:txBody>
      </p:sp>
      <p:sp>
        <p:nvSpPr>
          <p:cNvPr id="6" name="Rectangle: Diagonal Corners Rounded 6">
            <a:extLst>
              <a:ext uri="{FF2B5EF4-FFF2-40B4-BE49-F238E27FC236}">
                <a16:creationId xmlns:a16="http://schemas.microsoft.com/office/drawing/2014/main" id="{3D7505A5-749F-4A71-9252-8E87D1716DB4}"/>
              </a:ext>
            </a:extLst>
          </p:cNvPr>
          <p:cNvSpPr/>
          <p:nvPr/>
        </p:nvSpPr>
        <p:spPr>
          <a:xfrm>
            <a:off x="397935" y="1919509"/>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Conducted data preprocessing to standardize the dataset and applied data augmentation techniques to enhance training and testing samples.</a:t>
            </a:r>
          </a:p>
        </p:txBody>
      </p:sp>
      <p:sp>
        <p:nvSpPr>
          <p:cNvPr id="7" name="Rectangle: Diagonal Corners Rounded 6">
            <a:extLst>
              <a:ext uri="{FF2B5EF4-FFF2-40B4-BE49-F238E27FC236}">
                <a16:creationId xmlns:a16="http://schemas.microsoft.com/office/drawing/2014/main" id="{C1D01D2E-88DA-4980-B5E8-19D24C811E24}"/>
              </a:ext>
            </a:extLst>
          </p:cNvPr>
          <p:cNvSpPr/>
          <p:nvPr/>
        </p:nvSpPr>
        <p:spPr>
          <a:xfrm>
            <a:off x="372532" y="2798874"/>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Implemented models for psoriasis detection to identify affected areas with high precision.</a:t>
            </a:r>
          </a:p>
        </p:txBody>
      </p:sp>
      <p:sp>
        <p:nvSpPr>
          <p:cNvPr id="9" name="Rectangle: Diagonal Corners Rounded 6">
            <a:extLst>
              <a:ext uri="{FF2B5EF4-FFF2-40B4-BE49-F238E27FC236}">
                <a16:creationId xmlns:a16="http://schemas.microsoft.com/office/drawing/2014/main" id="{87B4A086-26E1-4EA2-8868-9FAEC968E834}"/>
              </a:ext>
            </a:extLst>
          </p:cNvPr>
          <p:cNvSpPr/>
          <p:nvPr/>
        </p:nvSpPr>
        <p:spPr>
          <a:xfrm>
            <a:off x="380999" y="3570294"/>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Developed models for psoriasis severity classification for accurate severity level categorization.</a:t>
            </a:r>
          </a:p>
        </p:txBody>
      </p:sp>
      <p:sp>
        <p:nvSpPr>
          <p:cNvPr id="10" name="Rectangle: Diagonal Corners Rounded 6">
            <a:extLst>
              <a:ext uri="{FF2B5EF4-FFF2-40B4-BE49-F238E27FC236}">
                <a16:creationId xmlns:a16="http://schemas.microsoft.com/office/drawing/2014/main" id="{AA64665C-3183-4F73-9AF8-FD32AF057D83}"/>
              </a:ext>
            </a:extLst>
          </p:cNvPr>
          <p:cNvSpPr/>
          <p:nvPr/>
        </p:nvSpPr>
        <p:spPr>
          <a:xfrm>
            <a:off x="381000" y="4397700"/>
            <a:ext cx="11518552" cy="50269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Integrated GOST module and MixConv block for improved performance.</a:t>
            </a:r>
          </a:p>
        </p:txBody>
      </p:sp>
      <p:sp>
        <p:nvSpPr>
          <p:cNvPr id="11" name="Rectangle: Diagonal Corners Rounded 6">
            <a:extLst>
              <a:ext uri="{FF2B5EF4-FFF2-40B4-BE49-F238E27FC236}">
                <a16:creationId xmlns:a16="http://schemas.microsoft.com/office/drawing/2014/main" id="{1E6639F0-A1AB-493F-B650-12F34DEC8D05}"/>
              </a:ext>
            </a:extLst>
          </p:cNvPr>
          <p:cNvSpPr/>
          <p:nvPr/>
        </p:nvSpPr>
        <p:spPr>
          <a:xfrm>
            <a:off x="380999" y="5149958"/>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Designed and developed a web application for accessibility and ease of use. (Patient’s side)</a:t>
            </a:r>
          </a:p>
        </p:txBody>
      </p:sp>
      <p:sp>
        <p:nvSpPr>
          <p:cNvPr id="12" name="Rectangle: Diagonal Corners Rounded 6">
            <a:extLst>
              <a:ext uri="{FF2B5EF4-FFF2-40B4-BE49-F238E27FC236}">
                <a16:creationId xmlns:a16="http://schemas.microsoft.com/office/drawing/2014/main" id="{CD00682E-48B5-4D65-AF00-FC0D010ABA7F}"/>
              </a:ext>
            </a:extLst>
          </p:cNvPr>
          <p:cNvSpPr/>
          <p:nvPr/>
        </p:nvSpPr>
        <p:spPr>
          <a:xfrm>
            <a:off x="8297332" y="307678"/>
            <a:ext cx="3576817" cy="5931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Completed Task   </a:t>
            </a:r>
            <a:r>
              <a:rPr lang="en-US" b="1" dirty="0">
                <a:latin typeface="Adobe Devanagari"/>
                <a:sym typeface="Wingdings" panose="05000000000000000000" pitchFamily="2" charset="2"/>
              </a:rPr>
              <a:t>   90% </a:t>
            </a:r>
            <a:endParaRPr lang="en-US" b="1" dirty="0">
              <a:latin typeface="Adobe Devanagari"/>
            </a:endParaRPr>
          </a:p>
        </p:txBody>
      </p:sp>
      <p:graphicFrame>
        <p:nvGraphicFramePr>
          <p:cNvPr id="15" name="Chart 14">
            <a:extLst>
              <a:ext uri="{FF2B5EF4-FFF2-40B4-BE49-F238E27FC236}">
                <a16:creationId xmlns:a16="http://schemas.microsoft.com/office/drawing/2014/main" id="{35C7B355-3F1D-41D7-B3A3-39A28B235AAF}"/>
              </a:ext>
            </a:extLst>
          </p:cNvPr>
          <p:cNvGraphicFramePr/>
          <p:nvPr>
            <p:extLst>
              <p:ext uri="{D42A27DB-BD31-4B8C-83A1-F6EECF244321}">
                <p14:modId xmlns:p14="http://schemas.microsoft.com/office/powerpoint/2010/main" val="859152669"/>
              </p:ext>
            </p:extLst>
          </p:nvPr>
        </p:nvGraphicFramePr>
        <p:xfrm>
          <a:off x="10697632" y="166614"/>
          <a:ext cx="999068" cy="9826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847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Preparing and Data Validation – About Data set</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22634" y="1524000"/>
            <a:ext cx="5520965" cy="4114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533400" y="1828800"/>
            <a:ext cx="5334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The initial dataset included 1752 psoriasis skin images and 1054 normal skin images</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Validation was performed to remove the majority of images based on clinical severity classification.</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detection contains 270 psoriasis skin images and 270 normal skin images.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severity classification includes 100 images for Level 1 (Mild) </a:t>
            </a:r>
          </a:p>
          <a:p>
            <a:r>
              <a:rPr lang="en-US" b="1" dirty="0">
                <a:solidFill>
                  <a:schemeClr val="bg1"/>
                </a:solidFill>
                <a:latin typeface="Adobe Devanagari"/>
              </a:rPr>
              <a:t>     100 images for Level 2 (Moderate)</a:t>
            </a:r>
          </a:p>
          <a:p>
            <a:r>
              <a:rPr lang="en-US" b="1" dirty="0">
                <a:solidFill>
                  <a:schemeClr val="bg1"/>
                </a:solidFill>
                <a:latin typeface="Adobe Devanagari"/>
              </a:rPr>
              <a:t>     100 images for Level 3 (Severe).</a:t>
            </a:r>
          </a:p>
        </p:txBody>
      </p:sp>
      <p:pic>
        <p:nvPicPr>
          <p:cNvPr id="11" name="Picture 10" descr="A screenshot of a computer program&#10;&#10;Description automatically generated">
            <a:extLst>
              <a:ext uri="{FF2B5EF4-FFF2-40B4-BE49-F238E27FC236}">
                <a16:creationId xmlns:a16="http://schemas.microsoft.com/office/drawing/2014/main" id="{2253C44E-60D0-4B94-BEDF-649755EF9E04}"/>
              </a:ext>
            </a:extLst>
          </p:cNvPr>
          <p:cNvPicPr>
            <a:picLocks noChangeAspect="1"/>
          </p:cNvPicPr>
          <p:nvPr/>
        </p:nvPicPr>
        <p:blipFill>
          <a:blip r:embed="rId3"/>
          <a:stretch>
            <a:fillRect/>
          </a:stretch>
        </p:blipFill>
        <p:spPr>
          <a:xfrm>
            <a:off x="6131585" y="1600200"/>
            <a:ext cx="5767965" cy="1524000"/>
          </a:xfrm>
          <a:prstGeom prst="rect">
            <a:avLst/>
          </a:prstGeom>
        </p:spPr>
      </p:pic>
      <p:pic>
        <p:nvPicPr>
          <p:cNvPr id="13" name="Picture 12" descr="A collage of skin rashes&#10;&#10;Description automatically generated">
            <a:extLst>
              <a:ext uri="{FF2B5EF4-FFF2-40B4-BE49-F238E27FC236}">
                <a16:creationId xmlns:a16="http://schemas.microsoft.com/office/drawing/2014/main" id="{35267EBA-B07F-4349-B3C1-355A4E1E6FF7}"/>
              </a:ext>
            </a:extLst>
          </p:cNvPr>
          <p:cNvPicPr>
            <a:picLocks noChangeAspect="1"/>
          </p:cNvPicPr>
          <p:nvPr/>
        </p:nvPicPr>
        <p:blipFill>
          <a:blip r:embed="rId4"/>
          <a:stretch>
            <a:fillRect/>
          </a:stretch>
        </p:blipFill>
        <p:spPr>
          <a:xfrm>
            <a:off x="6629400" y="3443506"/>
            <a:ext cx="4598100" cy="2229161"/>
          </a:xfrm>
          <a:prstGeom prst="rect">
            <a:avLst/>
          </a:prstGeom>
        </p:spPr>
      </p:pic>
    </p:spTree>
    <p:extLst>
      <p:ext uri="{BB962C8B-B14F-4D97-AF65-F5344CB8AC3E}">
        <p14:creationId xmlns:p14="http://schemas.microsoft.com/office/powerpoint/2010/main" val="34951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Validation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382019" y="1723419"/>
            <a:ext cx="4987566" cy="3352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671283" y="2094087"/>
            <a:ext cx="4495801"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Images validated to severity levels by external supervisors with clinical expertise</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Adjustments made to the dataset based on feedback from external supervisors.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Non-essential images removed as per external supervisor recommendations.</a:t>
            </a:r>
          </a:p>
          <a:p>
            <a:endParaRPr lang="en-US" b="1" dirty="0">
              <a:solidFill>
                <a:schemeClr val="bg1"/>
              </a:solidFill>
              <a:latin typeface="Adobe Devanagari"/>
            </a:endParaRPr>
          </a:p>
        </p:txBody>
      </p:sp>
      <p:pic>
        <p:nvPicPr>
          <p:cNvPr id="6" name="Picture 5" descr="A screenshot of a computer&#10;&#10;Description automatically generated">
            <a:extLst>
              <a:ext uri="{FF2B5EF4-FFF2-40B4-BE49-F238E27FC236}">
                <a16:creationId xmlns:a16="http://schemas.microsoft.com/office/drawing/2014/main" id="{F8C4D173-991A-4335-946D-29C514ED5396}"/>
              </a:ext>
            </a:extLst>
          </p:cNvPr>
          <p:cNvPicPr>
            <a:picLocks noChangeAspect="1"/>
          </p:cNvPicPr>
          <p:nvPr/>
        </p:nvPicPr>
        <p:blipFill>
          <a:blip r:embed="rId3"/>
          <a:stretch>
            <a:fillRect/>
          </a:stretch>
        </p:blipFill>
        <p:spPr>
          <a:xfrm>
            <a:off x="5839647" y="549803"/>
            <a:ext cx="4354730" cy="3438526"/>
          </a:xfrm>
          <a:prstGeom prst="rect">
            <a:avLst/>
          </a:prstGeom>
        </p:spPr>
      </p:pic>
      <p:pic>
        <p:nvPicPr>
          <p:cNvPr id="5" name="Picture 4" descr="A document with writing on it&#10;&#10;Description automatically generated">
            <a:extLst>
              <a:ext uri="{FF2B5EF4-FFF2-40B4-BE49-F238E27FC236}">
                <a16:creationId xmlns:a16="http://schemas.microsoft.com/office/drawing/2014/main" id="{1AA51D86-2C37-33E2-6EFB-C887834457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2761" y="1981200"/>
            <a:ext cx="3467220" cy="3886200"/>
          </a:xfrm>
          <a:prstGeom prst="rect">
            <a:avLst/>
          </a:prstGeom>
        </p:spPr>
      </p:pic>
    </p:spTree>
    <p:extLst>
      <p:ext uri="{BB962C8B-B14F-4D97-AF65-F5344CB8AC3E}">
        <p14:creationId xmlns:p14="http://schemas.microsoft.com/office/powerpoint/2010/main" val="156042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Analysis</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94061" y="867765"/>
            <a:ext cx="5063765" cy="9144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623087" y="1080571"/>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Visualizing the distribution Across Classes</a:t>
            </a:r>
          </a:p>
        </p:txBody>
      </p:sp>
      <p:pic>
        <p:nvPicPr>
          <p:cNvPr id="8" name="Picture 7">
            <a:extLst>
              <a:ext uri="{FF2B5EF4-FFF2-40B4-BE49-F238E27FC236}">
                <a16:creationId xmlns:a16="http://schemas.microsoft.com/office/drawing/2014/main" id="{8B8E2098-33F6-43B1-925E-174AEA44E8A5}"/>
              </a:ext>
            </a:extLst>
          </p:cNvPr>
          <p:cNvPicPr>
            <a:picLocks noChangeAspect="1"/>
          </p:cNvPicPr>
          <p:nvPr/>
        </p:nvPicPr>
        <p:blipFill>
          <a:blip r:embed="rId3"/>
          <a:stretch>
            <a:fillRect/>
          </a:stretch>
        </p:blipFill>
        <p:spPr>
          <a:xfrm>
            <a:off x="6934200" y="267371"/>
            <a:ext cx="4852583" cy="3819227"/>
          </a:xfrm>
          <a:prstGeom prst="rect">
            <a:avLst/>
          </a:prstGeom>
        </p:spPr>
      </p:pic>
      <p:pic>
        <p:nvPicPr>
          <p:cNvPr id="10" name="Picture 9">
            <a:extLst>
              <a:ext uri="{FF2B5EF4-FFF2-40B4-BE49-F238E27FC236}">
                <a16:creationId xmlns:a16="http://schemas.microsoft.com/office/drawing/2014/main" id="{96AB92C0-584C-4DCD-A47E-BC820F90AF9E}"/>
              </a:ext>
            </a:extLst>
          </p:cNvPr>
          <p:cNvPicPr>
            <a:picLocks noChangeAspect="1"/>
          </p:cNvPicPr>
          <p:nvPr/>
        </p:nvPicPr>
        <p:blipFill>
          <a:blip r:embed="rId4"/>
          <a:stretch>
            <a:fillRect/>
          </a:stretch>
        </p:blipFill>
        <p:spPr>
          <a:xfrm>
            <a:off x="304800" y="2971800"/>
            <a:ext cx="7619491" cy="3140076"/>
          </a:xfrm>
          <a:prstGeom prst="rect">
            <a:avLst/>
          </a:prstGeom>
        </p:spPr>
      </p:pic>
    </p:spTree>
    <p:extLst>
      <p:ext uri="{BB962C8B-B14F-4D97-AF65-F5344CB8AC3E}">
        <p14:creationId xmlns:p14="http://schemas.microsoft.com/office/powerpoint/2010/main" val="89632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643467" y="1134534"/>
            <a:ext cx="3810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879835" y="1435246"/>
            <a:ext cx="35052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preprocessing including</a:t>
            </a:r>
          </a:p>
          <a:p>
            <a:endParaRPr lang="en-US" b="1" dirty="0">
              <a:solidFill>
                <a:schemeClr val="bg1"/>
              </a:solidFill>
              <a:latin typeface="Adobe Devanagari"/>
            </a:endParaRPr>
          </a:p>
          <a:p>
            <a:pPr marL="742950" lvl="1" indent="-285750">
              <a:buFont typeface="Wingdings" panose="05000000000000000000" pitchFamily="2" charset="2"/>
              <a:buChar char="v"/>
            </a:pPr>
            <a:r>
              <a:rPr lang="en-US" b="1" dirty="0">
                <a:solidFill>
                  <a:schemeClr val="bg1"/>
                </a:solidFill>
                <a:latin typeface="Adobe Devanagari"/>
              </a:rPr>
              <a:t>Image resizing</a:t>
            </a:r>
          </a:p>
          <a:p>
            <a:pPr marL="742950" lvl="1" indent="-285750">
              <a:buFont typeface="Wingdings" panose="05000000000000000000" pitchFamily="2" charset="2"/>
              <a:buChar char="v"/>
            </a:pPr>
            <a:r>
              <a:rPr lang="en-US" b="1" dirty="0">
                <a:solidFill>
                  <a:schemeClr val="bg1"/>
                </a:solidFill>
                <a:latin typeface="Adobe Devanagari"/>
              </a:rPr>
              <a:t>Convert to RGB</a:t>
            </a:r>
          </a:p>
          <a:p>
            <a:pPr marL="742950" lvl="1" indent="-285750">
              <a:buFont typeface="Wingdings" panose="05000000000000000000" pitchFamily="2" charset="2"/>
              <a:buChar char="v"/>
            </a:pPr>
            <a:r>
              <a:rPr lang="en-US" b="1" dirty="0">
                <a:solidFill>
                  <a:schemeClr val="bg1"/>
                </a:solidFill>
                <a:latin typeface="Adobe Devanagari"/>
              </a:rPr>
              <a:t>Normalizing Data</a:t>
            </a:r>
          </a:p>
          <a:p>
            <a:pPr lvl="1"/>
            <a:endParaRPr lang="en-US" b="1" dirty="0">
              <a:solidFill>
                <a:schemeClr val="bg1"/>
              </a:solidFill>
              <a:latin typeface="Adobe Devanagari"/>
            </a:endParaRPr>
          </a:p>
          <a:p>
            <a:pPr lvl="1"/>
            <a:r>
              <a:rPr lang="en-US" b="1" dirty="0">
                <a:solidFill>
                  <a:schemeClr val="bg1"/>
                </a:solidFill>
                <a:latin typeface="Adobe Devanagari"/>
              </a:rPr>
              <a:t>    </a:t>
            </a:r>
          </a:p>
        </p:txBody>
      </p:sp>
      <p:pic>
        <p:nvPicPr>
          <p:cNvPr id="6" name="Picture 5" descr="A screen shot of a computer&#10;&#10;Description automatically generated">
            <a:extLst>
              <a:ext uri="{FF2B5EF4-FFF2-40B4-BE49-F238E27FC236}">
                <a16:creationId xmlns:a16="http://schemas.microsoft.com/office/drawing/2014/main" id="{A9019CB5-D4C8-475E-AD2D-23D029838F94}"/>
              </a:ext>
            </a:extLst>
          </p:cNvPr>
          <p:cNvPicPr>
            <a:picLocks noChangeAspect="1"/>
          </p:cNvPicPr>
          <p:nvPr/>
        </p:nvPicPr>
        <p:blipFill>
          <a:blip r:embed="rId3"/>
          <a:stretch>
            <a:fillRect/>
          </a:stretch>
        </p:blipFill>
        <p:spPr>
          <a:xfrm>
            <a:off x="550336" y="3556035"/>
            <a:ext cx="4267200" cy="86356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EB42CEB1-66CC-4012-84BD-9AF73A3FDC3C}"/>
              </a:ext>
            </a:extLst>
          </p:cNvPr>
          <p:cNvPicPr>
            <a:picLocks noChangeAspect="1"/>
          </p:cNvPicPr>
          <p:nvPr/>
        </p:nvPicPr>
        <p:blipFill>
          <a:blip r:embed="rId4"/>
          <a:stretch>
            <a:fillRect/>
          </a:stretch>
        </p:blipFill>
        <p:spPr>
          <a:xfrm>
            <a:off x="4991170" y="1108605"/>
            <a:ext cx="7027197" cy="453019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622F3F26-41E5-4B3C-A382-A773EC692DDB}"/>
              </a:ext>
            </a:extLst>
          </p:cNvPr>
          <p:cNvPicPr>
            <a:picLocks noChangeAspect="1"/>
          </p:cNvPicPr>
          <p:nvPr/>
        </p:nvPicPr>
        <p:blipFill>
          <a:blip r:embed="rId5"/>
          <a:stretch>
            <a:fillRect/>
          </a:stretch>
        </p:blipFill>
        <p:spPr>
          <a:xfrm>
            <a:off x="550336" y="4609956"/>
            <a:ext cx="4267200" cy="1028844"/>
          </a:xfrm>
          <a:prstGeom prst="rect">
            <a:avLst/>
          </a:prstGeom>
        </p:spPr>
      </p:pic>
    </p:spTree>
    <p:extLst>
      <p:ext uri="{BB962C8B-B14F-4D97-AF65-F5344CB8AC3E}">
        <p14:creationId xmlns:p14="http://schemas.microsoft.com/office/powerpoint/2010/main" val="46530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590585" y="1158876"/>
            <a:ext cx="3371815" cy="6463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931336" y="1284889"/>
            <a:ext cx="257386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Augmentation</a:t>
            </a:r>
          </a:p>
          <a:p>
            <a:pPr lvl="1"/>
            <a:r>
              <a:rPr lang="en-US" b="1" dirty="0">
                <a:solidFill>
                  <a:schemeClr val="bg1"/>
                </a:solidFill>
                <a:latin typeface="Adobe Devanagari"/>
              </a:rPr>
              <a:t>    </a:t>
            </a:r>
          </a:p>
        </p:txBody>
      </p:sp>
      <p:pic>
        <p:nvPicPr>
          <p:cNvPr id="8" name="Picture 7" descr="A screen shot of a computer program&#10;&#10;Description automatically generated">
            <a:extLst>
              <a:ext uri="{FF2B5EF4-FFF2-40B4-BE49-F238E27FC236}">
                <a16:creationId xmlns:a16="http://schemas.microsoft.com/office/drawing/2014/main" id="{BC360F65-F026-445E-9958-B8CBE92CBDAF}"/>
              </a:ext>
            </a:extLst>
          </p:cNvPr>
          <p:cNvPicPr>
            <a:picLocks noChangeAspect="1"/>
          </p:cNvPicPr>
          <p:nvPr/>
        </p:nvPicPr>
        <p:blipFill>
          <a:blip r:embed="rId3"/>
          <a:stretch>
            <a:fillRect/>
          </a:stretch>
        </p:blipFill>
        <p:spPr>
          <a:xfrm>
            <a:off x="590585" y="2057233"/>
            <a:ext cx="5429215" cy="1905000"/>
          </a:xfrm>
          <a:prstGeom prst="rect">
            <a:avLst/>
          </a:prstGeom>
        </p:spPr>
      </p:pic>
      <p:pic>
        <p:nvPicPr>
          <p:cNvPr id="12" name="Picture 11" descr="A computer screen shot of a black screen&#10;&#10;Description automatically generated">
            <a:extLst>
              <a:ext uri="{FF2B5EF4-FFF2-40B4-BE49-F238E27FC236}">
                <a16:creationId xmlns:a16="http://schemas.microsoft.com/office/drawing/2014/main" id="{2A4EBFF1-1073-4523-9096-A38AD0AF2B6C}"/>
              </a:ext>
            </a:extLst>
          </p:cNvPr>
          <p:cNvPicPr>
            <a:picLocks noChangeAspect="1"/>
          </p:cNvPicPr>
          <p:nvPr/>
        </p:nvPicPr>
        <p:blipFill>
          <a:blip r:embed="rId4"/>
          <a:stretch>
            <a:fillRect/>
          </a:stretch>
        </p:blipFill>
        <p:spPr>
          <a:xfrm>
            <a:off x="590585" y="4109930"/>
            <a:ext cx="5482083" cy="1887274"/>
          </a:xfrm>
          <a:prstGeom prst="rect">
            <a:avLst/>
          </a:prstGeom>
        </p:spPr>
      </p:pic>
      <p:pic>
        <p:nvPicPr>
          <p:cNvPr id="13" name="Picture 12">
            <a:extLst>
              <a:ext uri="{FF2B5EF4-FFF2-40B4-BE49-F238E27FC236}">
                <a16:creationId xmlns:a16="http://schemas.microsoft.com/office/drawing/2014/main" id="{BD6FFCB5-250C-4732-A9DC-A8D2A4E7BD28}"/>
              </a:ext>
            </a:extLst>
          </p:cNvPr>
          <p:cNvPicPr>
            <a:picLocks noChangeAspect="1"/>
          </p:cNvPicPr>
          <p:nvPr/>
        </p:nvPicPr>
        <p:blipFill>
          <a:blip r:embed="rId5"/>
          <a:stretch>
            <a:fillRect/>
          </a:stretch>
        </p:blipFill>
        <p:spPr>
          <a:xfrm>
            <a:off x="6236735" y="1158876"/>
            <a:ext cx="5791198" cy="4038600"/>
          </a:xfrm>
          <a:prstGeom prst="rect">
            <a:avLst/>
          </a:prstGeom>
        </p:spPr>
      </p:pic>
    </p:spTree>
    <p:extLst>
      <p:ext uri="{BB962C8B-B14F-4D97-AF65-F5344CB8AC3E}">
        <p14:creationId xmlns:p14="http://schemas.microsoft.com/office/powerpoint/2010/main" val="36178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pPr algn="ctr"/>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403667251"/>
              </p:ext>
            </p:extLst>
          </p:nvPr>
        </p:nvGraphicFramePr>
        <p:xfrm>
          <a:off x="457200" y="1040872"/>
          <a:ext cx="11353800" cy="4908565"/>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06237569"/>
                    </a:ext>
                  </a:extLst>
                </a:gridCol>
                <a:gridCol w="3124200">
                  <a:extLst>
                    <a:ext uri="{9D8B030D-6E8A-4147-A177-3AD203B41FA5}">
                      <a16:colId xmlns:a16="http://schemas.microsoft.com/office/drawing/2014/main" val="1767413352"/>
                    </a:ext>
                  </a:extLst>
                </a:gridCol>
                <a:gridCol w="3124200">
                  <a:extLst>
                    <a:ext uri="{9D8B030D-6E8A-4147-A177-3AD203B41FA5}">
                      <a16:colId xmlns:a16="http://schemas.microsoft.com/office/drawing/2014/main" val="2410297771"/>
                    </a:ext>
                  </a:extLst>
                </a:gridCol>
                <a:gridCol w="3276600">
                  <a:extLst>
                    <a:ext uri="{9D8B030D-6E8A-4147-A177-3AD203B41FA5}">
                      <a16:colId xmlns:a16="http://schemas.microsoft.com/office/drawing/2014/main" val="763336743"/>
                    </a:ext>
                  </a:extLst>
                </a:gridCol>
              </a:tblGrid>
              <a:tr h="817121">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ResNet50</a:t>
                      </a:r>
                    </a:p>
                  </a:txBody>
                  <a:tcPr>
                    <a:solidFill>
                      <a:srgbClr val="641800"/>
                    </a:solidFill>
                  </a:tcPr>
                </a:tc>
                <a:tc>
                  <a:txBody>
                    <a:bodyPr/>
                    <a:lstStyle/>
                    <a:p>
                      <a:pPr algn="ctr"/>
                      <a:r>
                        <a:rPr lang="en-US" dirty="0">
                          <a:latin typeface="Adobe Devanagari"/>
                        </a:rPr>
                        <a:t> EfficientNetV2B0</a:t>
                      </a:r>
                    </a:p>
                  </a:txBody>
                  <a:tcPr>
                    <a:solidFill>
                      <a:srgbClr val="641800"/>
                    </a:solidFill>
                  </a:tcPr>
                </a:tc>
                <a:tc>
                  <a:txBody>
                    <a:bodyPr/>
                    <a:lstStyle/>
                    <a:p>
                      <a:pPr algn="ctr"/>
                      <a:r>
                        <a:rPr lang="en-US" sz="1800" b="1" i="0" kern="1200" dirty="0">
                          <a:solidFill>
                            <a:schemeClr val="lt1"/>
                          </a:solidFill>
                          <a:effectLst/>
                          <a:latin typeface="Adobe Devanagari"/>
                          <a:ea typeface="+mn-ea"/>
                          <a:cs typeface="+mn-cs"/>
                        </a:rPr>
                        <a:t>CNN</a:t>
                      </a:r>
                      <a:endParaRPr lang="en-US" dirty="0">
                        <a:latin typeface="Adobe Devanagari"/>
                      </a:endParaRPr>
                    </a:p>
                  </a:txBody>
                  <a:tcPr>
                    <a:solidFill>
                      <a:srgbClr val="641800"/>
                    </a:solidFill>
                  </a:tcPr>
                </a:tc>
                <a:extLst>
                  <a:ext uri="{0D108BD9-81ED-4DB2-BD59-A6C34878D82A}">
                    <a16:rowId xmlns:a16="http://schemas.microsoft.com/office/drawing/2014/main" val="1342609781"/>
                  </a:ext>
                </a:extLst>
              </a:tr>
              <a:tr h="817121">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Deep residual architecture with high feature extraction capability.</a:t>
                      </a:r>
                    </a:p>
                  </a:txBody>
                  <a:tcPr>
                    <a:solidFill>
                      <a:srgbClr val="DFC4A7"/>
                    </a:solidFill>
                  </a:tcPr>
                </a:tc>
                <a:tc>
                  <a:txBody>
                    <a:bodyPr/>
                    <a:lstStyle/>
                    <a:p>
                      <a:r>
                        <a:rPr lang="en-US" sz="1600" dirty="0">
                          <a:latin typeface="Adobe Devanagari"/>
                        </a:rPr>
                        <a:t>Optimized model with efficient scaling and reduced parameters.</a:t>
                      </a:r>
                    </a:p>
                  </a:txBody>
                  <a:tcPr>
                    <a:solidFill>
                      <a:srgbClr val="DFC4A7"/>
                    </a:solidFill>
                  </a:tcPr>
                </a:tc>
                <a:tc>
                  <a:txBody>
                    <a:bodyPr/>
                    <a:lstStyle/>
                    <a:p>
                      <a:r>
                        <a:rPr lang="en-US" sz="1600" dirty="0">
                          <a:latin typeface="Adobe Devanagari"/>
                        </a:rPr>
                        <a:t>Custom convolutional layers designed for psoriasis classification.</a:t>
                      </a:r>
                    </a:p>
                  </a:txBody>
                  <a:tcPr>
                    <a:solidFill>
                      <a:srgbClr val="DFC4A7"/>
                    </a:solidFill>
                  </a:tcPr>
                </a:tc>
                <a:extLst>
                  <a:ext uri="{0D108BD9-81ED-4DB2-BD59-A6C34878D82A}">
                    <a16:rowId xmlns:a16="http://schemas.microsoft.com/office/drawing/2014/main" val="481250229"/>
                  </a:ext>
                </a:extLst>
              </a:tr>
              <a:tr h="817121">
                <a:tc>
                  <a:txBody>
                    <a:bodyPr/>
                    <a:lstStyle/>
                    <a:p>
                      <a:pPr algn="ctr"/>
                      <a:r>
                        <a:rPr lang="en-US" sz="1600" b="1" dirty="0">
                          <a:latin typeface="Adobe Devanagari"/>
                        </a:rPr>
                        <a:t>Validation Accuracy</a:t>
                      </a:r>
                    </a:p>
                  </a:txBody>
                  <a:tcPr>
                    <a:solidFill>
                      <a:schemeClr val="bg1">
                        <a:lumMod val="85000"/>
                      </a:schemeClr>
                    </a:solidFill>
                  </a:tcPr>
                </a:tc>
                <a:tc>
                  <a:txBody>
                    <a:bodyPr/>
                    <a:lstStyle/>
                    <a:p>
                      <a:pPr algn="just"/>
                      <a:r>
                        <a:rPr lang="en-US" sz="1600" dirty="0">
                          <a:latin typeface="Adobe Devanagari"/>
                        </a:rPr>
                        <a:t>0.93 — High accuracy for psoriasis detection.</a:t>
                      </a:r>
                    </a:p>
                  </a:txBody>
                  <a:tcPr>
                    <a:solidFill>
                      <a:schemeClr val="bg1">
                        <a:lumMod val="85000"/>
                      </a:schemeClr>
                    </a:solidFill>
                  </a:tcPr>
                </a:tc>
                <a:tc>
                  <a:txBody>
                    <a:bodyPr/>
                    <a:lstStyle/>
                    <a:p>
                      <a:r>
                        <a:rPr lang="en-US" sz="1600" dirty="0">
                          <a:latin typeface="Adobe Devanagari"/>
                        </a:rPr>
                        <a:t>100% — High accuracy for psoriasis detection.</a:t>
                      </a:r>
                    </a:p>
                  </a:txBody>
                  <a:tcPr>
                    <a:solidFill>
                      <a:schemeClr val="bg1">
                        <a:lumMod val="85000"/>
                      </a:schemeClr>
                    </a:solidFill>
                  </a:tcPr>
                </a:tc>
                <a:tc>
                  <a:txBody>
                    <a:bodyPr/>
                    <a:lstStyle/>
                    <a:p>
                      <a:r>
                        <a:rPr lang="en-US" sz="1600" dirty="0">
                          <a:latin typeface="Adobe Devanagari"/>
                        </a:rPr>
                        <a:t>0.78 — Moderate performance, struggles in classification</a:t>
                      </a:r>
                    </a:p>
                  </a:txBody>
                  <a:tcPr>
                    <a:solidFill>
                      <a:schemeClr val="bg1">
                        <a:lumMod val="85000"/>
                      </a:schemeClr>
                    </a:solidFill>
                  </a:tcPr>
                </a:tc>
                <a:extLst>
                  <a:ext uri="{0D108BD9-81ED-4DB2-BD59-A6C34878D82A}">
                    <a16:rowId xmlns:a16="http://schemas.microsoft.com/office/drawing/2014/main" val="4010969495"/>
                  </a:ext>
                </a:extLst>
              </a:tr>
              <a:tr h="817121">
                <a:tc>
                  <a:txBody>
                    <a:bodyPr/>
                    <a:lstStyle/>
                    <a:p>
                      <a:pPr algn="ctr"/>
                      <a:r>
                        <a:rPr lang="en-US" sz="1600" b="1" dirty="0">
                          <a:latin typeface="Adobe Devanagari"/>
                        </a:rPr>
                        <a:t>Precision (Class 0/1)</a:t>
                      </a:r>
                    </a:p>
                  </a:txBody>
                  <a:tcPr>
                    <a:solidFill>
                      <a:srgbClr val="DFC4A7"/>
                    </a:solidFill>
                  </a:tcPr>
                </a:tc>
                <a:tc>
                  <a:txBody>
                    <a:bodyPr/>
                    <a:lstStyle/>
                    <a:p>
                      <a:r>
                        <a:rPr lang="en-US" sz="1600" dirty="0">
                          <a:latin typeface="Adobe Devanagari"/>
                        </a:rPr>
                        <a:t>0.89 / 0.98 — Reliable precision across both classes.</a:t>
                      </a:r>
                    </a:p>
                  </a:txBody>
                  <a:tcPr>
                    <a:solidFill>
                      <a:srgbClr val="DFC4A7"/>
                    </a:solidFill>
                  </a:tcPr>
                </a:tc>
                <a:tc>
                  <a:txBody>
                    <a:bodyPr/>
                    <a:lstStyle/>
                    <a:p>
                      <a:r>
                        <a:rPr lang="en-US" sz="1600" dirty="0">
                          <a:latin typeface="Adobe Devanagari"/>
                        </a:rPr>
                        <a:t>1.00 / 1.00 — Highly reliable precision</a:t>
                      </a:r>
                    </a:p>
                  </a:txBody>
                  <a:tcPr>
                    <a:solidFill>
                      <a:srgbClr val="DFC4A7"/>
                    </a:solidFill>
                  </a:tcPr>
                </a:tc>
                <a:tc>
                  <a:txBody>
                    <a:bodyPr/>
                    <a:lstStyle/>
                    <a:p>
                      <a:r>
                        <a:rPr lang="en-US" sz="1600" dirty="0">
                          <a:latin typeface="Adobe Devanagari"/>
                        </a:rPr>
                        <a:t>1.00 / 0.67 — High precision for normal skin but lower for psoriasis</a:t>
                      </a:r>
                    </a:p>
                  </a:txBody>
                  <a:tcPr>
                    <a:solidFill>
                      <a:srgbClr val="DFC4A7"/>
                    </a:solidFill>
                  </a:tcPr>
                </a:tc>
                <a:extLst>
                  <a:ext uri="{0D108BD9-81ED-4DB2-BD59-A6C34878D82A}">
                    <a16:rowId xmlns:a16="http://schemas.microsoft.com/office/drawing/2014/main" val="4288446379"/>
                  </a:ext>
                </a:extLst>
              </a:tr>
              <a:tr h="817121">
                <a:tc>
                  <a:txBody>
                    <a:bodyPr/>
                    <a:lstStyle/>
                    <a:p>
                      <a:pPr algn="ctr"/>
                      <a:r>
                        <a:rPr lang="en-US" sz="1600" b="1" dirty="0">
                          <a:latin typeface="Adobe Devanagari"/>
                        </a:rPr>
                        <a:t>Recall (Class 0/1)</a:t>
                      </a:r>
                    </a:p>
                  </a:txBody>
                  <a:tcPr>
                    <a:solidFill>
                      <a:schemeClr val="bg1">
                        <a:lumMod val="85000"/>
                      </a:schemeClr>
                    </a:solidFill>
                  </a:tcPr>
                </a:tc>
                <a:tc>
                  <a:txBody>
                    <a:bodyPr/>
                    <a:lstStyle/>
                    <a:p>
                      <a:r>
                        <a:rPr lang="en-US" sz="1600" dirty="0">
                          <a:latin typeface="Adobe Devanagari"/>
                        </a:rPr>
                        <a:t>0.98 / 0.86 — High recall, but slight imbalance.</a:t>
                      </a:r>
                    </a:p>
                  </a:txBody>
                  <a:tcPr>
                    <a:solidFill>
                      <a:schemeClr val="bg1">
                        <a:lumMod val="85000"/>
                      </a:schemeClr>
                    </a:solidFill>
                  </a:tcPr>
                </a:tc>
                <a:tc>
                  <a:txBody>
                    <a:bodyPr/>
                    <a:lstStyle/>
                    <a:p>
                      <a:r>
                        <a:rPr lang="en-US" sz="1600" dirty="0">
                          <a:latin typeface="Adobe Devanagari"/>
                        </a:rPr>
                        <a:t>1.00 / 1.00 — Strong recall performance.</a:t>
                      </a:r>
                    </a:p>
                  </a:txBody>
                  <a:tcPr>
                    <a:solidFill>
                      <a:schemeClr val="bg1">
                        <a:lumMod val="85000"/>
                      </a:schemeClr>
                    </a:solidFill>
                  </a:tcPr>
                </a:tc>
                <a:tc>
                  <a:txBody>
                    <a:bodyPr/>
                    <a:lstStyle/>
                    <a:p>
                      <a:r>
                        <a:rPr lang="en-US" sz="1600" dirty="0">
                          <a:latin typeface="Adobe Devanagari"/>
                        </a:rPr>
                        <a:t>0.59 / 1.00 — Struggles with recall for normal skin.</a:t>
                      </a:r>
                    </a:p>
                  </a:txBody>
                  <a:tcPr>
                    <a:solidFill>
                      <a:schemeClr val="bg1">
                        <a:lumMod val="85000"/>
                      </a:schemeClr>
                    </a:solidFill>
                  </a:tcPr>
                </a:tc>
                <a:extLst>
                  <a:ext uri="{0D108BD9-81ED-4DB2-BD59-A6C34878D82A}">
                    <a16:rowId xmlns:a16="http://schemas.microsoft.com/office/drawing/2014/main" val="189094127"/>
                  </a:ext>
                </a:extLst>
              </a:tr>
              <a:tr h="817121">
                <a:tc>
                  <a:txBody>
                    <a:bodyPr/>
                    <a:lstStyle/>
                    <a:p>
                      <a:pPr algn="ctr"/>
                      <a:r>
                        <a:rPr lang="en-US" sz="1600" b="1" i="0" kern="1200" dirty="0">
                          <a:solidFill>
                            <a:schemeClr val="dk1"/>
                          </a:solidFill>
                          <a:effectLst/>
                          <a:latin typeface="Adobe Devanagari"/>
                          <a:ea typeface="+mn-ea"/>
                          <a:cs typeface="+mn-cs"/>
                        </a:rPr>
                        <a:t>F1 Score (Class 0/1)</a:t>
                      </a:r>
                      <a:endParaRPr lang="en-US" sz="1600" dirty="0">
                        <a:latin typeface="Adobe Devanagari"/>
                      </a:endParaRPr>
                    </a:p>
                  </a:txBody>
                  <a:tcPr>
                    <a:solidFill>
                      <a:srgbClr val="DFC4A7"/>
                    </a:solidFill>
                  </a:tcPr>
                </a:tc>
                <a:tc>
                  <a:txBody>
                    <a:bodyPr/>
                    <a:lstStyle/>
                    <a:p>
                      <a:r>
                        <a:rPr lang="en-US" sz="1600" dirty="0">
                          <a:latin typeface="Adobe Devanagari"/>
                        </a:rPr>
                        <a:t>0.94 / 0.91 — Balanced F1 scores for both classes.</a:t>
                      </a:r>
                    </a:p>
                  </a:txBody>
                  <a:tcPr>
                    <a:solidFill>
                      <a:srgbClr val="DFC4A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dobe Devanagari"/>
                        </a:rPr>
                        <a:t>1.00 / 1.00 — Balanced F1 scores for both classes.</a:t>
                      </a:r>
                    </a:p>
                    <a:p>
                      <a:endParaRPr lang="en-US" sz="1600" dirty="0">
                        <a:latin typeface="Adobe Devanagari"/>
                      </a:endParaRPr>
                    </a:p>
                  </a:txBody>
                  <a:tcPr>
                    <a:solidFill>
                      <a:srgbClr val="DFC4A7"/>
                    </a:solidFill>
                  </a:tcPr>
                </a:tc>
                <a:tc>
                  <a:txBody>
                    <a:bodyPr/>
                    <a:lstStyle/>
                    <a:p>
                      <a:r>
                        <a:rPr lang="en-US" sz="1600" dirty="0">
                          <a:latin typeface="Adobe Devanagari"/>
                        </a:rPr>
                        <a:t>0.74 / 0.80 — Lower F1 score due to recall issues</a:t>
                      </a:r>
                    </a:p>
                  </a:txBody>
                  <a:tcPr>
                    <a:solidFill>
                      <a:srgbClr val="DFC4A7"/>
                    </a:solidFill>
                  </a:tcPr>
                </a:tc>
                <a:extLst>
                  <a:ext uri="{0D108BD9-81ED-4DB2-BD59-A6C34878D82A}">
                    <a16:rowId xmlns:a16="http://schemas.microsoft.com/office/drawing/2014/main" val="199384666"/>
                  </a:ext>
                </a:extLst>
              </a:tr>
            </a:tbl>
          </a:graphicData>
        </a:graphic>
      </p:graphicFrame>
    </p:spTree>
    <p:extLst>
      <p:ext uri="{BB962C8B-B14F-4D97-AF65-F5344CB8AC3E}">
        <p14:creationId xmlns:p14="http://schemas.microsoft.com/office/powerpoint/2010/main" val="94222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E799-DCCE-EACB-A2F8-D3F5F73BDB1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7F900B-F276-685E-5CF4-0A64B6004472}"/>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3A7CE1CF-1326-6089-0CC5-2852744D5F5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2795C3C-D681-0AAB-5752-5F32F814C876}"/>
              </a:ext>
            </a:extLst>
          </p:cNvPr>
          <p:cNvSpPr/>
          <p:nvPr/>
        </p:nvSpPr>
        <p:spPr>
          <a:xfrm>
            <a:off x="6075892" y="33691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2</a:t>
            </a:r>
          </a:p>
        </p:txBody>
      </p:sp>
      <p:sp>
        <p:nvSpPr>
          <p:cNvPr id="6" name="Flowchart: Connector 5">
            <a:extLst>
              <a:ext uri="{FF2B5EF4-FFF2-40B4-BE49-F238E27FC236}">
                <a16:creationId xmlns:a16="http://schemas.microsoft.com/office/drawing/2014/main" id="{1A21E8D2-5708-481E-DFDD-120CB8484EF9}"/>
              </a:ext>
            </a:extLst>
          </p:cNvPr>
          <p:cNvSpPr/>
          <p:nvPr/>
        </p:nvSpPr>
        <p:spPr>
          <a:xfrm>
            <a:off x="7315200" y="4724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D1F6D3B0-52CD-DEDF-0FFD-132C9CD4DED2}"/>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8" name="Flowchart: Connector 7">
            <a:extLst>
              <a:ext uri="{FF2B5EF4-FFF2-40B4-BE49-F238E27FC236}">
                <a16:creationId xmlns:a16="http://schemas.microsoft.com/office/drawing/2014/main" id="{62AB95FD-70FC-DD03-63DC-47B4DA7A1B8E}"/>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F1D50ED6-78D5-B99C-4F80-CF13CD1EEDBA}"/>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169C1402-1FDE-9062-CC32-4AE6BDA2F2A4}"/>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14D7CE9-74EF-D066-0022-22A4D998FBD6}"/>
              </a:ext>
            </a:extLst>
          </p:cNvPr>
          <p:cNvSpPr/>
          <p:nvPr/>
        </p:nvSpPr>
        <p:spPr>
          <a:xfrm>
            <a:off x="442383" y="1874633"/>
            <a:ext cx="4724401" cy="3306967"/>
          </a:xfrm>
          <a:prstGeom prst="round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171657-8CF9-1F65-9143-A282D9A22708}"/>
              </a:ext>
            </a:extLst>
          </p:cNvPr>
          <p:cNvSpPr txBox="1"/>
          <p:nvPr/>
        </p:nvSpPr>
        <p:spPr>
          <a:xfrm>
            <a:off x="876300" y="2159702"/>
            <a:ext cx="4038599" cy="2677656"/>
          </a:xfrm>
          <a:prstGeom prst="rect">
            <a:avLst/>
          </a:prstGeom>
          <a:noFill/>
        </p:spPr>
        <p:txBody>
          <a:bodyPr wrap="square" rtlCol="0">
            <a:spAutoFit/>
          </a:bodyPr>
          <a:lstStyle/>
          <a:p>
            <a:r>
              <a:rPr lang="en-US" sz="2800" dirty="0">
                <a:solidFill>
                  <a:schemeClr val="bg1"/>
                </a:solidFill>
                <a:latin typeface="Adobe Devanagari"/>
              </a:rPr>
              <a:t>Enhance Diagnostic Accuracy in Skin Disease Detection and Management Through Advanced Machine Learning Techniques.</a:t>
            </a:r>
          </a:p>
        </p:txBody>
      </p:sp>
      <p:pic>
        <p:nvPicPr>
          <p:cNvPr id="13" name="Picture 12">
            <a:extLst>
              <a:ext uri="{FF2B5EF4-FFF2-40B4-BE49-F238E27FC236}">
                <a16:creationId xmlns:a16="http://schemas.microsoft.com/office/drawing/2014/main" id="{3C622679-C296-E524-5E09-19C36AAA1A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946"/>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CD66A954-539F-85E7-3662-8BB733AE7E0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5651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pPr algn="ctr"/>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2357034641"/>
              </p:ext>
            </p:extLst>
          </p:nvPr>
        </p:nvGraphicFramePr>
        <p:xfrm>
          <a:off x="1066800" y="1040873"/>
          <a:ext cx="10363200" cy="4657613"/>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3506237569"/>
                    </a:ext>
                  </a:extLst>
                </a:gridCol>
                <a:gridCol w="7010400">
                  <a:extLst>
                    <a:ext uri="{9D8B030D-6E8A-4147-A177-3AD203B41FA5}">
                      <a16:colId xmlns:a16="http://schemas.microsoft.com/office/drawing/2014/main" val="1767413352"/>
                    </a:ext>
                  </a:extLst>
                </a:gridCol>
              </a:tblGrid>
              <a:tr h="790053">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YOLO</a:t>
                      </a:r>
                    </a:p>
                  </a:txBody>
                  <a:tcPr>
                    <a:solidFill>
                      <a:srgbClr val="641800"/>
                    </a:solidFill>
                  </a:tcPr>
                </a:tc>
                <a:extLst>
                  <a:ext uri="{0D108BD9-81ED-4DB2-BD59-A6C34878D82A}">
                    <a16:rowId xmlns:a16="http://schemas.microsoft.com/office/drawing/2014/main" val="1342609781"/>
                  </a:ext>
                </a:extLst>
              </a:tr>
              <a:tr h="607474">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YOLOv8 model with CNN backbone optimized for real-time object detection.</a:t>
                      </a:r>
                    </a:p>
                  </a:txBody>
                  <a:tcPr>
                    <a:solidFill>
                      <a:srgbClr val="DFC4A7"/>
                    </a:solidFill>
                  </a:tcPr>
                </a:tc>
                <a:extLst>
                  <a:ext uri="{0D108BD9-81ED-4DB2-BD59-A6C34878D82A}">
                    <a16:rowId xmlns:a16="http://schemas.microsoft.com/office/drawing/2014/main" val="481250229"/>
                  </a:ext>
                </a:extLst>
              </a:tr>
              <a:tr h="663082">
                <a:tc>
                  <a:txBody>
                    <a:bodyPr/>
                    <a:lstStyle/>
                    <a:p>
                      <a:pPr algn="ctr"/>
                      <a:r>
                        <a:rPr lang="en-US" sz="1600" b="1" dirty="0">
                          <a:latin typeface="Adobe Devanagari"/>
                        </a:rPr>
                        <a:t>Precision / Recall / mAP@50</a:t>
                      </a:r>
                    </a:p>
                  </a:txBody>
                  <a:tcPr>
                    <a:solidFill>
                      <a:schemeClr val="bg1">
                        <a:lumMod val="85000"/>
                      </a:schemeClr>
                    </a:solidFill>
                  </a:tcPr>
                </a:tc>
                <a:tc>
                  <a:txBody>
                    <a:bodyPr/>
                    <a:lstStyle/>
                    <a:p>
                      <a:pPr algn="just"/>
                      <a:r>
                        <a:rPr lang="en-US" sz="1600" dirty="0">
                          <a:latin typeface="Adobe Devanagari"/>
                        </a:rPr>
                        <a:t>0.977 / 0.981 / 0.98 — Strong detection accuracy across all cases.</a:t>
                      </a:r>
                    </a:p>
                  </a:txBody>
                  <a:tcPr>
                    <a:solidFill>
                      <a:schemeClr val="bg1">
                        <a:lumMod val="85000"/>
                      </a:schemeClr>
                    </a:solidFill>
                  </a:tcPr>
                </a:tc>
                <a:extLst>
                  <a:ext uri="{0D108BD9-81ED-4DB2-BD59-A6C34878D82A}">
                    <a16:rowId xmlns:a16="http://schemas.microsoft.com/office/drawing/2014/main" val="4010969495"/>
                  </a:ext>
                </a:extLst>
              </a:tr>
              <a:tr h="523688">
                <a:tc>
                  <a:txBody>
                    <a:bodyPr/>
                    <a:lstStyle/>
                    <a:p>
                      <a:pPr algn="ctr"/>
                      <a:r>
                        <a:rPr lang="en-US" sz="1600" b="1" dirty="0">
                          <a:latin typeface="Adobe Devanagari"/>
                        </a:rPr>
                        <a:t>mAP@50-95</a:t>
                      </a:r>
                    </a:p>
                  </a:txBody>
                  <a:tcPr>
                    <a:solidFill>
                      <a:srgbClr val="DFC4A7"/>
                    </a:solidFill>
                  </a:tcPr>
                </a:tc>
                <a:tc>
                  <a:txBody>
                    <a:bodyPr/>
                    <a:lstStyle/>
                    <a:p>
                      <a:r>
                        <a:rPr lang="en-US" sz="1600" dirty="0">
                          <a:latin typeface="Adobe Devanagari"/>
                        </a:rPr>
                        <a:t>0.861 — Good generalization across different </a:t>
                      </a:r>
                      <a:r>
                        <a:rPr lang="en-US" sz="1600" dirty="0" err="1">
                          <a:latin typeface="Adobe Devanagari"/>
                        </a:rPr>
                        <a:t>IoU</a:t>
                      </a:r>
                      <a:r>
                        <a:rPr lang="en-US" sz="1600" dirty="0">
                          <a:latin typeface="Adobe Devanagari"/>
                        </a:rPr>
                        <a:t> thresholds.</a:t>
                      </a:r>
                    </a:p>
                  </a:txBody>
                  <a:tcPr>
                    <a:solidFill>
                      <a:srgbClr val="DFC4A7"/>
                    </a:solidFill>
                  </a:tcPr>
                </a:tc>
                <a:extLst>
                  <a:ext uri="{0D108BD9-81ED-4DB2-BD59-A6C34878D82A}">
                    <a16:rowId xmlns:a16="http://schemas.microsoft.com/office/drawing/2014/main" val="4288446379"/>
                  </a:ext>
                </a:extLst>
              </a:tr>
              <a:tr h="617558">
                <a:tc>
                  <a:txBody>
                    <a:bodyPr/>
                    <a:lstStyle/>
                    <a:p>
                      <a:pPr algn="ctr"/>
                      <a:r>
                        <a:rPr lang="nn-NO" sz="1600" b="1" dirty="0">
                          <a:latin typeface="Adobe Devanagari"/>
                        </a:rPr>
                        <a:t>Normal Skin (P / R / mAP@50)</a:t>
                      </a:r>
                      <a:endParaRPr lang="en-US" sz="1600" b="1" dirty="0">
                        <a:latin typeface="Adobe Devanagari"/>
                      </a:endParaRPr>
                    </a:p>
                  </a:txBody>
                  <a:tcPr>
                    <a:solidFill>
                      <a:schemeClr val="bg1">
                        <a:lumMod val="85000"/>
                      </a:schemeClr>
                    </a:solidFill>
                  </a:tcPr>
                </a:tc>
                <a:tc>
                  <a:txBody>
                    <a:bodyPr/>
                    <a:lstStyle/>
                    <a:p>
                      <a:r>
                        <a:rPr lang="en-US" sz="1600" dirty="0">
                          <a:latin typeface="Adobe Devanagari"/>
                        </a:rPr>
                        <a:t>0.988 / 0.979 / 0.978 — High accuracy in detecting normal skin.</a:t>
                      </a:r>
                    </a:p>
                  </a:txBody>
                  <a:tcPr>
                    <a:solidFill>
                      <a:schemeClr val="bg1">
                        <a:lumMod val="85000"/>
                      </a:schemeClr>
                    </a:solidFill>
                  </a:tcPr>
                </a:tc>
                <a:extLst>
                  <a:ext uri="{0D108BD9-81ED-4DB2-BD59-A6C34878D82A}">
                    <a16:rowId xmlns:a16="http://schemas.microsoft.com/office/drawing/2014/main" val="189094127"/>
                  </a:ext>
                </a:extLst>
              </a:tr>
              <a:tr h="665705">
                <a:tc>
                  <a:txBody>
                    <a:bodyPr/>
                    <a:lstStyle/>
                    <a:p>
                      <a:pPr algn="ctr"/>
                      <a:r>
                        <a:rPr lang="nn-NO" sz="1600" b="1" i="0" kern="1200" dirty="0">
                          <a:solidFill>
                            <a:schemeClr val="dk1"/>
                          </a:solidFill>
                          <a:effectLst/>
                          <a:latin typeface="Adobe Devanagari"/>
                          <a:ea typeface="+mn-ea"/>
                          <a:cs typeface="+mn-cs"/>
                        </a:rPr>
                        <a:t>Psoriasis Skin (P / R / mAP@50)</a:t>
                      </a:r>
                      <a:endParaRPr lang="en-US" sz="1600" dirty="0">
                        <a:latin typeface="Adobe Devanagari"/>
                      </a:endParaRPr>
                    </a:p>
                  </a:txBody>
                  <a:tcPr>
                    <a:solidFill>
                      <a:srgbClr val="DFC4A7"/>
                    </a:solidFill>
                  </a:tcPr>
                </a:tc>
                <a:tc>
                  <a:txBody>
                    <a:bodyPr/>
                    <a:lstStyle/>
                    <a:p>
                      <a:r>
                        <a:rPr lang="en-US" sz="1600" dirty="0">
                          <a:latin typeface="Adobe Devanagari"/>
                        </a:rPr>
                        <a:t>0.966 / 0.984 / 0.981 — Reliable detection of psoriasis regions</a:t>
                      </a:r>
                    </a:p>
                  </a:txBody>
                  <a:tcPr>
                    <a:solidFill>
                      <a:srgbClr val="DFC4A7"/>
                    </a:solidFill>
                  </a:tcPr>
                </a:tc>
                <a:extLst>
                  <a:ext uri="{0D108BD9-81ED-4DB2-BD59-A6C34878D82A}">
                    <a16:rowId xmlns:a16="http://schemas.microsoft.com/office/drawing/2014/main" val="199384666"/>
                  </a:ext>
                </a:extLst>
              </a:tr>
              <a:tr h="790053">
                <a:tc>
                  <a:txBody>
                    <a:bodyPr/>
                    <a:lstStyle/>
                    <a:p>
                      <a:pPr algn="ctr"/>
                      <a:r>
                        <a:rPr lang="en-US" sz="1600" b="1" dirty="0">
                          <a:latin typeface="Adobe Devanagari"/>
                        </a:rPr>
                        <a:t>Inference Speed</a:t>
                      </a:r>
                    </a:p>
                  </a:txBody>
                  <a:tcPr>
                    <a:solidFill>
                      <a:schemeClr val="bg1">
                        <a:lumMod val="85000"/>
                      </a:schemeClr>
                    </a:solidFill>
                  </a:tcPr>
                </a:tc>
                <a:tc>
                  <a:txBody>
                    <a:bodyPr/>
                    <a:lstStyle/>
                    <a:p>
                      <a:r>
                        <a:rPr lang="en-US" sz="1600" dirty="0">
                          <a:latin typeface="Adobe Devanagari"/>
                        </a:rPr>
                        <a:t>6.2ms per image — Optimized for real-time performance</a:t>
                      </a:r>
                    </a:p>
                  </a:txBody>
                  <a:tcPr>
                    <a:solidFill>
                      <a:schemeClr val="bg1">
                        <a:lumMod val="85000"/>
                      </a:schemeClr>
                    </a:solidFill>
                  </a:tcPr>
                </a:tc>
                <a:extLst>
                  <a:ext uri="{0D108BD9-81ED-4DB2-BD59-A6C34878D82A}">
                    <a16:rowId xmlns:a16="http://schemas.microsoft.com/office/drawing/2014/main" val="3076465898"/>
                  </a:ext>
                </a:extLst>
              </a:tr>
            </a:tbl>
          </a:graphicData>
        </a:graphic>
      </p:graphicFrame>
    </p:spTree>
    <p:extLst>
      <p:ext uri="{BB962C8B-B14F-4D97-AF65-F5344CB8AC3E}">
        <p14:creationId xmlns:p14="http://schemas.microsoft.com/office/powerpoint/2010/main" val="88976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309383" y="728802"/>
            <a:ext cx="2438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 – Finalize Model</a:t>
            </a:r>
          </a:p>
        </p:txBody>
      </p:sp>
      <p:pic>
        <p:nvPicPr>
          <p:cNvPr id="12" name="Picture 11">
            <a:extLst>
              <a:ext uri="{FF2B5EF4-FFF2-40B4-BE49-F238E27FC236}">
                <a16:creationId xmlns:a16="http://schemas.microsoft.com/office/drawing/2014/main" id="{E461FC96-5C43-43C4-9D64-C7AA877DB10E}"/>
              </a:ext>
            </a:extLst>
          </p:cNvPr>
          <p:cNvPicPr>
            <a:picLocks noChangeAspect="1"/>
          </p:cNvPicPr>
          <p:nvPr/>
        </p:nvPicPr>
        <p:blipFill rotWithShape="1">
          <a:blip r:embed="rId4"/>
          <a:srcRect l="6558" r="8196"/>
          <a:stretch/>
        </p:blipFill>
        <p:spPr>
          <a:xfrm>
            <a:off x="7315200" y="160337"/>
            <a:ext cx="4508150" cy="383936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DD35D73-F9C4-4DAE-B047-329D857C299F}"/>
              </a:ext>
            </a:extLst>
          </p:cNvPr>
          <p:cNvPicPr>
            <a:picLocks noChangeAspect="1"/>
          </p:cNvPicPr>
          <p:nvPr/>
        </p:nvPicPr>
        <p:blipFill>
          <a:blip r:embed="rId5"/>
          <a:stretch>
            <a:fillRect/>
          </a:stretch>
        </p:blipFill>
        <p:spPr>
          <a:xfrm>
            <a:off x="6778385" y="4061566"/>
            <a:ext cx="5340829" cy="2124968"/>
          </a:xfrm>
          <a:prstGeom prst="rect">
            <a:avLst/>
          </a:prstGeom>
        </p:spPr>
      </p:pic>
      <p:graphicFrame>
        <p:nvGraphicFramePr>
          <p:cNvPr id="13" name="Diagram 12">
            <a:extLst>
              <a:ext uri="{FF2B5EF4-FFF2-40B4-BE49-F238E27FC236}">
                <a16:creationId xmlns:a16="http://schemas.microsoft.com/office/drawing/2014/main" id="{420CAC60-85F8-451F-9ABC-32D4581208B4}"/>
              </a:ext>
            </a:extLst>
          </p:cNvPr>
          <p:cNvGraphicFramePr/>
          <p:nvPr>
            <p:extLst>
              <p:ext uri="{D42A27DB-BD31-4B8C-83A1-F6EECF244321}">
                <p14:modId xmlns:p14="http://schemas.microsoft.com/office/powerpoint/2010/main" val="3965115587"/>
              </p:ext>
            </p:extLst>
          </p:nvPr>
        </p:nvGraphicFramePr>
        <p:xfrm>
          <a:off x="181684" y="1132470"/>
          <a:ext cx="7192783" cy="48434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124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914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YOLO</a:t>
            </a:r>
          </a:p>
        </p:txBody>
      </p:sp>
      <p:pic>
        <p:nvPicPr>
          <p:cNvPr id="8" name="Picture 7" descr="A graph of a graph&#10;&#10;Description automatically generated with medium confidence">
            <a:extLst>
              <a:ext uri="{FF2B5EF4-FFF2-40B4-BE49-F238E27FC236}">
                <a16:creationId xmlns:a16="http://schemas.microsoft.com/office/drawing/2014/main" id="{8DC9262A-B057-4524-9FCA-933AFA90C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564340"/>
            <a:ext cx="3896883" cy="2597922"/>
          </a:xfrm>
          <a:prstGeom prst="rect">
            <a:avLst/>
          </a:prstGeom>
        </p:spPr>
      </p:pic>
      <p:pic>
        <p:nvPicPr>
          <p:cNvPr id="6" name="Picture 5">
            <a:extLst>
              <a:ext uri="{FF2B5EF4-FFF2-40B4-BE49-F238E27FC236}">
                <a16:creationId xmlns:a16="http://schemas.microsoft.com/office/drawing/2014/main" id="{51FA41D8-3503-4B87-B726-C74E2DD4C0D3}"/>
              </a:ext>
            </a:extLst>
          </p:cNvPr>
          <p:cNvPicPr>
            <a:picLocks noChangeAspect="1"/>
          </p:cNvPicPr>
          <p:nvPr/>
        </p:nvPicPr>
        <p:blipFill>
          <a:blip r:embed="rId4"/>
          <a:stretch>
            <a:fillRect/>
          </a:stretch>
        </p:blipFill>
        <p:spPr>
          <a:xfrm>
            <a:off x="5069379" y="925778"/>
            <a:ext cx="3890359" cy="2593573"/>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A683E220-2E0D-4E5E-9C00-3B53CD7786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508567"/>
            <a:ext cx="3890358" cy="2593572"/>
          </a:xfrm>
          <a:prstGeom prst="rect">
            <a:avLst/>
          </a:prstGeom>
        </p:spPr>
      </p:pic>
      <p:pic>
        <p:nvPicPr>
          <p:cNvPr id="17" name="Picture 16" descr="A graph of a curve&#10;&#10;Description automatically generated">
            <a:extLst>
              <a:ext uri="{FF2B5EF4-FFF2-40B4-BE49-F238E27FC236}">
                <a16:creationId xmlns:a16="http://schemas.microsoft.com/office/drawing/2014/main" id="{CC4C038C-7C77-48D8-8A5E-BA114D42F8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0264" y="3048000"/>
            <a:ext cx="3846716" cy="2564477"/>
          </a:xfrm>
          <a:prstGeom prst="rect">
            <a:avLst/>
          </a:prstGeom>
        </p:spPr>
      </p:pic>
    </p:spTree>
    <p:extLst>
      <p:ext uri="{BB962C8B-B14F-4D97-AF65-F5344CB8AC3E}">
        <p14:creationId xmlns:p14="http://schemas.microsoft.com/office/powerpoint/2010/main" val="7478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a:t>
            </a:r>
          </a:p>
        </p:txBody>
      </p:sp>
      <p:pic>
        <p:nvPicPr>
          <p:cNvPr id="6" name="Picture 5" descr="A collage of skin rashes&#10;&#10;Description automatically generated">
            <a:extLst>
              <a:ext uri="{FF2B5EF4-FFF2-40B4-BE49-F238E27FC236}">
                <a16:creationId xmlns:a16="http://schemas.microsoft.com/office/drawing/2014/main" id="{061B26A3-87CB-4F0F-950B-64A95C55B88E}"/>
              </a:ext>
            </a:extLst>
          </p:cNvPr>
          <p:cNvPicPr>
            <a:picLocks noChangeAspect="1"/>
          </p:cNvPicPr>
          <p:nvPr/>
        </p:nvPicPr>
        <p:blipFill>
          <a:blip r:embed="rId3"/>
          <a:stretch>
            <a:fillRect/>
          </a:stretch>
        </p:blipFill>
        <p:spPr>
          <a:xfrm>
            <a:off x="1600200" y="1495154"/>
            <a:ext cx="9448800" cy="4600845"/>
          </a:xfrm>
          <a:prstGeom prst="rect">
            <a:avLst/>
          </a:prstGeom>
        </p:spPr>
      </p:pic>
    </p:spTree>
    <p:extLst>
      <p:ext uri="{BB962C8B-B14F-4D97-AF65-F5344CB8AC3E}">
        <p14:creationId xmlns:p14="http://schemas.microsoft.com/office/powerpoint/2010/main" val="79414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2396605201"/>
              </p:ext>
            </p:extLst>
          </p:nvPr>
        </p:nvGraphicFramePr>
        <p:xfrm>
          <a:off x="457200" y="1040872"/>
          <a:ext cx="11201400" cy="4731524"/>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3506237569"/>
                    </a:ext>
                  </a:extLst>
                </a:gridCol>
                <a:gridCol w="4252383">
                  <a:extLst>
                    <a:ext uri="{9D8B030D-6E8A-4147-A177-3AD203B41FA5}">
                      <a16:colId xmlns:a16="http://schemas.microsoft.com/office/drawing/2014/main" val="2410297771"/>
                    </a:ext>
                  </a:extLst>
                </a:gridCol>
                <a:gridCol w="4459817">
                  <a:extLst>
                    <a:ext uri="{9D8B030D-6E8A-4147-A177-3AD203B41FA5}">
                      <a16:colId xmlns:a16="http://schemas.microsoft.com/office/drawing/2014/main" val="763336743"/>
                    </a:ext>
                  </a:extLst>
                </a:gridCol>
              </a:tblGrid>
              <a:tr h="559328">
                <a:tc>
                  <a:txBody>
                    <a:bodyPr/>
                    <a:lstStyle/>
                    <a:p>
                      <a:pPr algn="ctr"/>
                      <a:r>
                        <a:rPr lang="en-US" dirty="0">
                          <a:latin typeface="Adobe Devanagari"/>
                        </a:rPr>
                        <a:t>Feature</a:t>
                      </a:r>
                    </a:p>
                  </a:txBody>
                  <a:tcPr>
                    <a:solidFill>
                      <a:srgbClr val="641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dobe Devanagari"/>
                        </a:rPr>
                        <a:t> </a:t>
                      </a:r>
                      <a:r>
                        <a:rPr lang="en-US" sz="1800" b="1" i="0" kern="1200" dirty="0">
                          <a:solidFill>
                            <a:schemeClr val="lt1"/>
                          </a:solidFill>
                          <a:effectLst/>
                          <a:latin typeface="Adobe Devanagari"/>
                          <a:ea typeface="+mn-ea"/>
                          <a:cs typeface="+mn-cs"/>
                        </a:rPr>
                        <a:t>CNN</a:t>
                      </a:r>
                      <a:endParaRPr lang="en-US" dirty="0">
                        <a:latin typeface="Adobe Devanagari"/>
                      </a:endParaRPr>
                    </a:p>
                    <a:p>
                      <a:pPr algn="ctr"/>
                      <a:endParaRPr lang="en-US" dirty="0">
                        <a:latin typeface="Adobe Devanagari"/>
                      </a:endParaRPr>
                    </a:p>
                  </a:txBody>
                  <a:tcPr>
                    <a:solidFill>
                      <a:srgbClr val="641800"/>
                    </a:solidFill>
                  </a:tcPr>
                </a:tc>
                <a:tc>
                  <a:txBody>
                    <a:bodyPr/>
                    <a:lstStyle/>
                    <a:p>
                      <a:pPr algn="ctr"/>
                      <a:r>
                        <a:rPr lang="en-US" dirty="0">
                          <a:latin typeface="Adobe Devanagari"/>
                        </a:rPr>
                        <a:t>MobileNetV2 (GhostNet &amp; MixConv)</a:t>
                      </a:r>
                    </a:p>
                  </a:txBody>
                  <a:tcPr>
                    <a:solidFill>
                      <a:srgbClr val="641800"/>
                    </a:solidFill>
                  </a:tcPr>
                </a:tc>
                <a:extLst>
                  <a:ext uri="{0D108BD9-81ED-4DB2-BD59-A6C34878D82A}">
                    <a16:rowId xmlns:a16="http://schemas.microsoft.com/office/drawing/2014/main" val="1342609781"/>
                  </a:ext>
                </a:extLst>
              </a:tr>
              <a:tr h="817121">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Custom CNN with multiple convolutional layers for severity classification.</a:t>
                      </a:r>
                    </a:p>
                  </a:txBody>
                  <a:tcPr>
                    <a:solidFill>
                      <a:srgbClr val="DFC4A7"/>
                    </a:solidFill>
                  </a:tcPr>
                </a:tc>
                <a:tc>
                  <a:txBody>
                    <a:bodyPr/>
                    <a:lstStyle/>
                    <a:p>
                      <a:r>
                        <a:rPr lang="en-US" sz="1600" dirty="0">
                          <a:latin typeface="Adobe Devanagari"/>
                        </a:rPr>
                        <a:t>Batch normalization, dropout, and fine-tuning for improved stability.</a:t>
                      </a:r>
                    </a:p>
                  </a:txBody>
                  <a:tcPr>
                    <a:solidFill>
                      <a:srgbClr val="DFC4A7"/>
                    </a:solidFill>
                  </a:tcPr>
                </a:tc>
                <a:extLst>
                  <a:ext uri="{0D108BD9-81ED-4DB2-BD59-A6C34878D82A}">
                    <a16:rowId xmlns:a16="http://schemas.microsoft.com/office/drawing/2014/main" val="481250229"/>
                  </a:ext>
                </a:extLst>
              </a:tr>
              <a:tr h="817121">
                <a:tc>
                  <a:txBody>
                    <a:bodyPr/>
                    <a:lstStyle/>
                    <a:p>
                      <a:pPr algn="ctr"/>
                      <a:r>
                        <a:rPr lang="en-US" sz="1600" b="1" dirty="0">
                          <a:latin typeface="Adobe Devanagari"/>
                        </a:rPr>
                        <a:t>Validation Accuracy</a:t>
                      </a:r>
                    </a:p>
                  </a:txBody>
                  <a:tcPr>
                    <a:solidFill>
                      <a:schemeClr val="bg1">
                        <a:lumMod val="85000"/>
                      </a:schemeClr>
                    </a:solidFill>
                  </a:tcPr>
                </a:tc>
                <a:tc>
                  <a:txBody>
                    <a:bodyPr/>
                    <a:lstStyle/>
                    <a:p>
                      <a:r>
                        <a:rPr lang="en-US" sz="1600" dirty="0">
                          <a:latin typeface="Adobe Devanagari"/>
                        </a:rPr>
                        <a:t>0.63 — Moderate accuracy across severity levels.</a:t>
                      </a:r>
                    </a:p>
                  </a:txBody>
                  <a:tcPr>
                    <a:solidFill>
                      <a:schemeClr val="bg1">
                        <a:lumMod val="85000"/>
                      </a:schemeClr>
                    </a:solidFill>
                  </a:tcPr>
                </a:tc>
                <a:tc>
                  <a:txBody>
                    <a:bodyPr/>
                    <a:lstStyle/>
                    <a:p>
                      <a:r>
                        <a:rPr lang="en-US" sz="1600" dirty="0">
                          <a:solidFill>
                            <a:srgbClr val="FF0000"/>
                          </a:solidFill>
                          <a:latin typeface="Adobe Devanagari"/>
                        </a:rPr>
                        <a:t>0.80</a:t>
                      </a:r>
                      <a:r>
                        <a:rPr lang="en-US" sz="1600" dirty="0">
                          <a:latin typeface="Adobe Devanagari"/>
                        </a:rPr>
                        <a:t> — Improved accuracy with enhanced feature extraction.</a:t>
                      </a:r>
                    </a:p>
                  </a:txBody>
                  <a:tcPr>
                    <a:solidFill>
                      <a:schemeClr val="bg1">
                        <a:lumMod val="85000"/>
                      </a:schemeClr>
                    </a:solidFill>
                  </a:tcPr>
                </a:tc>
                <a:extLst>
                  <a:ext uri="{0D108BD9-81ED-4DB2-BD59-A6C34878D82A}">
                    <a16:rowId xmlns:a16="http://schemas.microsoft.com/office/drawing/2014/main" val="4010969495"/>
                  </a:ext>
                </a:extLst>
              </a:tr>
              <a:tr h="817121">
                <a:tc>
                  <a:txBody>
                    <a:bodyPr/>
                    <a:lstStyle/>
                    <a:p>
                      <a:pPr algn="ctr"/>
                      <a:r>
                        <a:rPr lang="en-US" sz="1600" b="1" dirty="0">
                          <a:latin typeface="Adobe Devanagari"/>
                        </a:rPr>
                        <a:t>Precision (Classes)</a:t>
                      </a:r>
                    </a:p>
                  </a:txBody>
                  <a:tcPr>
                    <a:solidFill>
                      <a:srgbClr val="DFC4A7"/>
                    </a:solidFill>
                  </a:tcPr>
                </a:tc>
                <a:tc>
                  <a:txBody>
                    <a:bodyPr/>
                    <a:lstStyle/>
                    <a:p>
                      <a:r>
                        <a:rPr lang="en-US" sz="1600" dirty="0">
                          <a:latin typeface="Adobe Devanagari"/>
                        </a:rPr>
                        <a:t>mild: 0.65, moderate: 0.50, severe: 0.72 — Higher precision for severe cases.</a:t>
                      </a:r>
                    </a:p>
                    <a:p>
                      <a:endParaRPr lang="en-US" sz="1600" dirty="0">
                        <a:latin typeface="Adobe Devanagari"/>
                      </a:endParaRPr>
                    </a:p>
                  </a:txBody>
                  <a:tcPr>
                    <a:solidFill>
                      <a:srgbClr val="DFC4A7"/>
                    </a:solidFill>
                  </a:tcPr>
                </a:tc>
                <a:tc>
                  <a:txBody>
                    <a:bodyPr/>
                    <a:lstStyle/>
                    <a:p>
                      <a:r>
                        <a:rPr lang="en-US" sz="1600" dirty="0">
                          <a:latin typeface="Adobe Devanagari"/>
                        </a:rPr>
                        <a:t>Mild: 0.85, Moderate: 0.80, Severe: 0.79 — Balanced precision.</a:t>
                      </a:r>
                    </a:p>
                  </a:txBody>
                  <a:tcPr>
                    <a:solidFill>
                      <a:srgbClr val="DFC4A7"/>
                    </a:solidFill>
                  </a:tcPr>
                </a:tc>
                <a:extLst>
                  <a:ext uri="{0D108BD9-81ED-4DB2-BD59-A6C34878D82A}">
                    <a16:rowId xmlns:a16="http://schemas.microsoft.com/office/drawing/2014/main" val="4288446379"/>
                  </a:ext>
                </a:extLst>
              </a:tr>
              <a:tr h="817121">
                <a:tc>
                  <a:txBody>
                    <a:bodyPr/>
                    <a:lstStyle/>
                    <a:p>
                      <a:pPr algn="ctr"/>
                      <a:r>
                        <a:rPr lang="en-US" sz="1600" b="1" dirty="0">
                          <a:latin typeface="Adobe Devanagari"/>
                        </a:rPr>
                        <a:t>Recall (Classes)</a:t>
                      </a:r>
                    </a:p>
                  </a:txBody>
                  <a:tcPr>
                    <a:solidFill>
                      <a:schemeClr val="bg1">
                        <a:lumMod val="85000"/>
                      </a:schemeClr>
                    </a:solidFill>
                  </a:tcPr>
                </a:tc>
                <a:tc>
                  <a:txBody>
                    <a:bodyPr/>
                    <a:lstStyle/>
                    <a:p>
                      <a:r>
                        <a:rPr lang="en-US" sz="1600" dirty="0">
                          <a:latin typeface="Adobe Devanagari"/>
                        </a:rPr>
                        <a:t>Mild: 0.55, Moderate: 0.45, Severe: 0.90 — Strong recall for severe cases.</a:t>
                      </a:r>
                    </a:p>
                  </a:txBody>
                  <a:tcPr>
                    <a:solidFill>
                      <a:schemeClr val="bg1">
                        <a:lumMod val="85000"/>
                      </a:schemeClr>
                    </a:solidFill>
                  </a:tcPr>
                </a:tc>
                <a:tc>
                  <a:txBody>
                    <a:bodyPr/>
                    <a:lstStyle/>
                    <a:p>
                      <a:r>
                        <a:rPr lang="en-US" sz="1600" dirty="0">
                          <a:latin typeface="Adobe Devanagari"/>
                        </a:rPr>
                        <a:t>Mild: 0.73, Moderate: 0.77, Severe: 0.88 — Better recall performance.</a:t>
                      </a:r>
                    </a:p>
                  </a:txBody>
                  <a:tcPr>
                    <a:solidFill>
                      <a:schemeClr val="bg1">
                        <a:lumMod val="85000"/>
                      </a:schemeClr>
                    </a:solidFill>
                  </a:tcPr>
                </a:tc>
                <a:extLst>
                  <a:ext uri="{0D108BD9-81ED-4DB2-BD59-A6C34878D82A}">
                    <a16:rowId xmlns:a16="http://schemas.microsoft.com/office/drawing/2014/main" val="189094127"/>
                  </a:ext>
                </a:extLst>
              </a:tr>
              <a:tr h="817121">
                <a:tc>
                  <a:txBody>
                    <a:bodyPr/>
                    <a:lstStyle/>
                    <a:p>
                      <a:pPr algn="ctr"/>
                      <a:r>
                        <a:rPr lang="en-US" sz="1600" b="1" i="0" kern="1200" dirty="0">
                          <a:solidFill>
                            <a:schemeClr val="dk1"/>
                          </a:solidFill>
                          <a:effectLst/>
                          <a:latin typeface="Adobe Devanagari"/>
                          <a:ea typeface="+mn-ea"/>
                          <a:cs typeface="+mn-cs"/>
                        </a:rPr>
                        <a:t>F1 Score (Class 0/1)</a:t>
                      </a:r>
                      <a:endParaRPr lang="en-US" sz="1600" dirty="0">
                        <a:latin typeface="Adobe Devanagari"/>
                      </a:endParaRPr>
                    </a:p>
                  </a:txBody>
                  <a:tcPr>
                    <a:solidFill>
                      <a:srgbClr val="DFC4A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dobe Devanagari"/>
                        </a:rPr>
                        <a:t>Mild: 0.59, Moderate: 0.47, Severe: 0.80 — Struggles in moderate severity classification.</a:t>
                      </a:r>
                    </a:p>
                  </a:txBody>
                  <a:tcPr>
                    <a:solidFill>
                      <a:srgbClr val="DFC4A7"/>
                    </a:solidFill>
                  </a:tcPr>
                </a:tc>
                <a:tc>
                  <a:txBody>
                    <a:bodyPr/>
                    <a:lstStyle/>
                    <a:p>
                      <a:r>
                        <a:rPr lang="en-US" sz="1600" dirty="0">
                          <a:latin typeface="Adobe Devanagari"/>
                        </a:rPr>
                        <a:t>Mild: 0.79, Moderate: 0.78, Severe: 0.83 — More balanced severity classification.</a:t>
                      </a:r>
                    </a:p>
                  </a:txBody>
                  <a:tcPr>
                    <a:solidFill>
                      <a:srgbClr val="DFC4A7"/>
                    </a:solidFill>
                  </a:tcPr>
                </a:tc>
                <a:extLst>
                  <a:ext uri="{0D108BD9-81ED-4DB2-BD59-A6C34878D82A}">
                    <a16:rowId xmlns:a16="http://schemas.microsoft.com/office/drawing/2014/main" val="199384666"/>
                  </a:ext>
                </a:extLst>
              </a:tr>
            </a:tbl>
          </a:graphicData>
        </a:graphic>
      </p:graphicFrame>
    </p:spTree>
    <p:extLst>
      <p:ext uri="{BB962C8B-B14F-4D97-AF65-F5344CB8AC3E}">
        <p14:creationId xmlns:p14="http://schemas.microsoft.com/office/powerpoint/2010/main" val="283326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2400" b="1" cap="none" dirty="0"/>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381000" y="873708"/>
            <a:ext cx="48006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Ghost Module &amp; MixConv Block </a:t>
            </a:r>
          </a:p>
        </p:txBody>
      </p:sp>
      <p:sp>
        <p:nvSpPr>
          <p:cNvPr id="12" name="Rectangle: Diagonal Corners Rounded 11">
            <a:extLst>
              <a:ext uri="{FF2B5EF4-FFF2-40B4-BE49-F238E27FC236}">
                <a16:creationId xmlns:a16="http://schemas.microsoft.com/office/drawing/2014/main" id="{EE0CA3D8-D649-43EC-9A41-F80743F31ACE}"/>
              </a:ext>
            </a:extLst>
          </p:cNvPr>
          <p:cNvSpPr/>
          <p:nvPr/>
        </p:nvSpPr>
        <p:spPr>
          <a:xfrm>
            <a:off x="914400" y="2441423"/>
            <a:ext cx="3505200" cy="2209800"/>
          </a:xfrm>
          <a:prstGeom prst="round2DiagRect">
            <a:avLst/>
          </a:prstGeom>
          <a:solidFill>
            <a:srgbClr val="DFC4A7"/>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rPr>
              <a:t>Why Chose MobileNetV2 with Ghost Module and MixConv?</a:t>
            </a:r>
            <a:endParaRPr lang="en-US" sz="2800" b="1" dirty="0">
              <a:solidFill>
                <a:srgbClr val="641800"/>
              </a:solidFill>
              <a:latin typeface="Adobe Devanagari"/>
            </a:endParaRPr>
          </a:p>
        </p:txBody>
      </p:sp>
      <p:graphicFrame>
        <p:nvGraphicFramePr>
          <p:cNvPr id="13" name="Diagram 12">
            <a:extLst>
              <a:ext uri="{FF2B5EF4-FFF2-40B4-BE49-F238E27FC236}">
                <a16:creationId xmlns:a16="http://schemas.microsoft.com/office/drawing/2014/main" id="{532D0183-5DE2-4A48-A781-30755EEB66D3}"/>
              </a:ext>
            </a:extLst>
          </p:cNvPr>
          <p:cNvGraphicFramePr/>
          <p:nvPr>
            <p:extLst>
              <p:ext uri="{D42A27DB-BD31-4B8C-83A1-F6EECF244321}">
                <p14:modId xmlns:p14="http://schemas.microsoft.com/office/powerpoint/2010/main" val="3451025545"/>
              </p:ext>
            </p:extLst>
          </p:nvPr>
        </p:nvGraphicFramePr>
        <p:xfrm>
          <a:off x="4609750" y="1010632"/>
          <a:ext cx="7192783" cy="4973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42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24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66858" y="1981200"/>
            <a:ext cx="5839882" cy="331912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216779" y="2371253"/>
            <a:ext cx="5486400" cy="2316275"/>
          </a:xfrm>
          <a:prstGeom prst="rect">
            <a:avLst/>
          </a:prstGeom>
          <a:noFill/>
        </p:spPr>
        <p:txBody>
          <a:bodyPr wrap="square" rtlCol="0">
            <a:spAutoFit/>
          </a:bodyPr>
          <a:lstStyle/>
          <a:p>
            <a:pPr>
              <a:lnSpc>
                <a:spcPct val="150000"/>
              </a:lnSpc>
            </a:pPr>
            <a:r>
              <a:rPr lang="en-US" b="1" dirty="0">
                <a:solidFill>
                  <a:schemeClr val="bg1"/>
                </a:solidFill>
                <a:latin typeface="Adobe Devanagari"/>
              </a:rPr>
              <a:t>Ghost Module </a:t>
            </a:r>
            <a:r>
              <a:rPr lang="en-US" b="1" dirty="0">
                <a:solidFill>
                  <a:schemeClr val="bg1"/>
                </a:solidFill>
                <a:latin typeface="Adobe Devanagari"/>
                <a:sym typeface="Wingdings" panose="05000000000000000000" pitchFamily="2" charset="2"/>
              </a:rPr>
              <a:t></a:t>
            </a:r>
            <a:r>
              <a:rPr lang="en-US" b="1" dirty="0">
                <a:solidFill>
                  <a:schemeClr val="bg1"/>
                </a:solidFill>
                <a:latin typeface="Adobe Devanagari"/>
              </a:rPr>
              <a:t> Faster and Efficient Feature Extraction</a:t>
            </a:r>
          </a:p>
          <a:p>
            <a:pPr>
              <a:lnSpc>
                <a:spcPct val="150000"/>
              </a:lnSpc>
            </a:pPr>
            <a:endParaRPr lang="en-US" sz="1600" b="1" dirty="0">
              <a:solidFill>
                <a:schemeClr val="bg1"/>
              </a:solidFill>
              <a:latin typeface="Adobe Devanagari"/>
            </a:endParaRPr>
          </a:p>
          <a:p>
            <a:pPr marL="742950" lvl="1" indent="-285750">
              <a:lnSpc>
                <a:spcPct val="150000"/>
              </a:lnSpc>
              <a:buFont typeface="Arial" panose="020B0604020202020204" pitchFamily="34" charset="0"/>
              <a:buChar char="•"/>
            </a:pPr>
            <a:r>
              <a:rPr lang="en-US" sz="1600" b="1" dirty="0">
                <a:solidFill>
                  <a:schemeClr val="bg1"/>
                </a:solidFill>
                <a:latin typeface="Adobe Devanagari"/>
              </a:rPr>
              <a:t>Creates extra feature maps using fewer computations.</a:t>
            </a:r>
          </a:p>
          <a:p>
            <a:pPr marL="742950" lvl="1" indent="-285750">
              <a:lnSpc>
                <a:spcPct val="150000"/>
              </a:lnSpc>
              <a:buFont typeface="Arial" panose="020B0604020202020204" pitchFamily="34" charset="0"/>
              <a:buChar char="•"/>
            </a:pPr>
            <a:r>
              <a:rPr lang="en-US" sz="1600" b="1" dirty="0">
                <a:solidFill>
                  <a:schemeClr val="bg1"/>
                </a:solidFill>
                <a:latin typeface="Adobe Devanagari"/>
              </a:rPr>
              <a:t>Uses two-step convolution to generate high-quality features.</a:t>
            </a:r>
          </a:p>
          <a:p>
            <a:pPr marL="742950" lvl="1" indent="-285750">
              <a:lnSpc>
                <a:spcPct val="150000"/>
              </a:lnSpc>
              <a:buFont typeface="Arial" panose="020B0604020202020204" pitchFamily="34" charset="0"/>
              <a:buChar char="•"/>
            </a:pPr>
            <a:r>
              <a:rPr lang="en-US" sz="1600" b="1" dirty="0">
                <a:solidFill>
                  <a:schemeClr val="bg1"/>
                </a:solidFill>
                <a:latin typeface="Adobe Devanagari"/>
              </a:rPr>
              <a:t>Helps reduce model size while maintaining accuracy.</a:t>
            </a:r>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343599" y="976366"/>
            <a:ext cx="48006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Ghost Module &amp; MixConv Block </a:t>
            </a:r>
          </a:p>
        </p:txBody>
      </p:sp>
      <p:sp>
        <p:nvSpPr>
          <p:cNvPr id="12" name="Rectangle: Diagonal Corners Rounded 11">
            <a:extLst>
              <a:ext uri="{FF2B5EF4-FFF2-40B4-BE49-F238E27FC236}">
                <a16:creationId xmlns:a16="http://schemas.microsoft.com/office/drawing/2014/main" id="{EE0CA3D8-D649-43EC-9A41-F80743F31ACE}"/>
              </a:ext>
            </a:extLst>
          </p:cNvPr>
          <p:cNvSpPr/>
          <p:nvPr/>
        </p:nvSpPr>
        <p:spPr>
          <a:xfrm>
            <a:off x="6185262" y="1981199"/>
            <a:ext cx="5839882" cy="3319127"/>
          </a:xfrm>
          <a:prstGeom prst="round2DiagRect">
            <a:avLst/>
          </a:prstGeom>
          <a:solidFill>
            <a:srgbClr val="DFC4A7"/>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5" name="TextBox 14">
            <a:extLst>
              <a:ext uri="{FF2B5EF4-FFF2-40B4-BE49-F238E27FC236}">
                <a16:creationId xmlns:a16="http://schemas.microsoft.com/office/drawing/2014/main" id="{8908C1D9-38CF-4202-B7E4-34D26F875CB5}"/>
              </a:ext>
            </a:extLst>
          </p:cNvPr>
          <p:cNvSpPr txBox="1"/>
          <p:nvPr/>
        </p:nvSpPr>
        <p:spPr>
          <a:xfrm>
            <a:off x="6248400" y="2371253"/>
            <a:ext cx="5486400" cy="2685607"/>
          </a:xfrm>
          <a:prstGeom prst="rect">
            <a:avLst/>
          </a:prstGeom>
          <a:noFill/>
        </p:spPr>
        <p:txBody>
          <a:bodyPr wrap="square" rtlCol="0">
            <a:spAutoFit/>
          </a:bodyPr>
          <a:lstStyle/>
          <a:p>
            <a:pPr>
              <a:lnSpc>
                <a:spcPct val="150000"/>
              </a:lnSpc>
            </a:pPr>
            <a:r>
              <a:rPr lang="en-US" b="1" dirty="0">
                <a:solidFill>
                  <a:srgbClr val="641800"/>
                </a:solidFill>
                <a:latin typeface="Adobe Devanagari"/>
              </a:rPr>
              <a:t>     MixConv </a:t>
            </a:r>
            <a:r>
              <a:rPr lang="en-US" b="1" dirty="0">
                <a:solidFill>
                  <a:srgbClr val="641800"/>
                </a:solidFill>
                <a:latin typeface="Adobe Devanagari"/>
                <a:sym typeface="Wingdings" panose="05000000000000000000" pitchFamily="2" charset="2"/>
              </a:rPr>
              <a:t> </a:t>
            </a:r>
            <a:r>
              <a:rPr lang="en-US" b="1" dirty="0">
                <a:solidFill>
                  <a:srgbClr val="641800"/>
                </a:solidFill>
                <a:latin typeface="Adobe Devanagari"/>
              </a:rPr>
              <a:t> Capturing Features at Different Scales</a:t>
            </a:r>
          </a:p>
          <a:p>
            <a:pPr>
              <a:lnSpc>
                <a:spcPct val="150000"/>
              </a:lnSpc>
            </a:pPr>
            <a:endParaRPr lang="en-US" sz="1600" b="1" dirty="0">
              <a:solidFill>
                <a:srgbClr val="641800"/>
              </a:solidFill>
              <a:latin typeface="Adobe Devanagari"/>
            </a:endParaRPr>
          </a:p>
          <a:p>
            <a:pPr marL="742950" lvl="1" indent="-285750">
              <a:lnSpc>
                <a:spcPct val="150000"/>
              </a:lnSpc>
              <a:buFont typeface="Arial" panose="020B0604020202020204" pitchFamily="34" charset="0"/>
              <a:buChar char="•"/>
            </a:pPr>
            <a:r>
              <a:rPr lang="en-US" sz="1600" b="1" dirty="0">
                <a:solidFill>
                  <a:srgbClr val="641800"/>
                </a:solidFill>
                <a:latin typeface="Adobe Devanagari"/>
              </a:rPr>
              <a:t>Uses multiple kernel sizes (3×3, 5×5, 7×7) in one layer.</a:t>
            </a:r>
          </a:p>
          <a:p>
            <a:pPr marL="742950" lvl="1" indent="-285750">
              <a:lnSpc>
                <a:spcPct val="150000"/>
              </a:lnSpc>
              <a:buFont typeface="Arial" panose="020B0604020202020204" pitchFamily="34" charset="0"/>
              <a:buChar char="•"/>
            </a:pPr>
            <a:r>
              <a:rPr lang="en-US" sz="1600" b="1" dirty="0">
                <a:solidFill>
                  <a:srgbClr val="641800"/>
                </a:solidFill>
                <a:latin typeface="Adobe Devanagari"/>
              </a:rPr>
              <a:t>Helps detect small, medium, and large patterns in skin lesions.</a:t>
            </a:r>
          </a:p>
          <a:p>
            <a:pPr marL="742950" lvl="1" indent="-285750">
              <a:lnSpc>
                <a:spcPct val="150000"/>
              </a:lnSpc>
              <a:buFont typeface="Arial" panose="020B0604020202020204" pitchFamily="34" charset="0"/>
              <a:buChar char="•"/>
            </a:pPr>
            <a:r>
              <a:rPr lang="en-US" sz="1600" b="1" dirty="0">
                <a:solidFill>
                  <a:srgbClr val="641800"/>
                </a:solidFill>
                <a:latin typeface="Adobe Devanagari"/>
              </a:rPr>
              <a:t>Improves model accuracy by learning from different feature sizes.</a:t>
            </a:r>
          </a:p>
        </p:txBody>
      </p:sp>
    </p:spTree>
    <p:extLst>
      <p:ext uri="{BB962C8B-B14F-4D97-AF65-F5344CB8AC3E}">
        <p14:creationId xmlns:p14="http://schemas.microsoft.com/office/powerpoint/2010/main" val="3298543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601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Before Apply Ghost Module &amp; MixConv Block </a:t>
            </a:r>
          </a:p>
        </p:txBody>
      </p:sp>
      <p:pic>
        <p:nvPicPr>
          <p:cNvPr id="8" name="Picture 7" descr="A computer screen shot of a program code&#10;&#10;Description automatically generated">
            <a:extLst>
              <a:ext uri="{FF2B5EF4-FFF2-40B4-BE49-F238E27FC236}">
                <a16:creationId xmlns:a16="http://schemas.microsoft.com/office/drawing/2014/main" id="{5CA07A06-FE50-480F-B0BA-BF950F09A670}"/>
              </a:ext>
            </a:extLst>
          </p:cNvPr>
          <p:cNvPicPr>
            <a:picLocks noChangeAspect="1"/>
          </p:cNvPicPr>
          <p:nvPr/>
        </p:nvPicPr>
        <p:blipFill>
          <a:blip r:embed="rId3"/>
          <a:stretch>
            <a:fillRect/>
          </a:stretch>
        </p:blipFill>
        <p:spPr>
          <a:xfrm>
            <a:off x="740302" y="1905000"/>
            <a:ext cx="4953000" cy="277100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76E22C27-2F15-4A0A-8E36-E61C309763FA}"/>
              </a:ext>
            </a:extLst>
          </p:cNvPr>
          <p:cNvPicPr>
            <a:picLocks noChangeAspect="1"/>
          </p:cNvPicPr>
          <p:nvPr/>
        </p:nvPicPr>
        <p:blipFill>
          <a:blip r:embed="rId4"/>
          <a:stretch>
            <a:fillRect/>
          </a:stretch>
        </p:blipFill>
        <p:spPr>
          <a:xfrm>
            <a:off x="6258626" y="4426497"/>
            <a:ext cx="5048955" cy="1705213"/>
          </a:xfrm>
          <a:prstGeom prst="rect">
            <a:avLst/>
          </a:prstGeom>
        </p:spPr>
      </p:pic>
      <p:pic>
        <p:nvPicPr>
          <p:cNvPr id="13" name="Picture 12">
            <a:extLst>
              <a:ext uri="{FF2B5EF4-FFF2-40B4-BE49-F238E27FC236}">
                <a16:creationId xmlns:a16="http://schemas.microsoft.com/office/drawing/2014/main" id="{AD04C8C6-4A3E-45A5-99A4-AF555573DAC1}"/>
              </a:ext>
            </a:extLst>
          </p:cNvPr>
          <p:cNvPicPr>
            <a:picLocks noChangeAspect="1"/>
          </p:cNvPicPr>
          <p:nvPr/>
        </p:nvPicPr>
        <p:blipFill>
          <a:blip r:embed="rId5"/>
          <a:stretch>
            <a:fillRect/>
          </a:stretch>
        </p:blipFill>
        <p:spPr>
          <a:xfrm>
            <a:off x="6781800" y="920876"/>
            <a:ext cx="4525781" cy="3388933"/>
          </a:xfrm>
          <a:prstGeom prst="rect">
            <a:avLst/>
          </a:prstGeom>
        </p:spPr>
      </p:pic>
    </p:spTree>
    <p:extLst>
      <p:ext uri="{BB962C8B-B14F-4D97-AF65-F5344CB8AC3E}">
        <p14:creationId xmlns:p14="http://schemas.microsoft.com/office/powerpoint/2010/main" val="288175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4343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Before Apply Ghost Module</a:t>
            </a:r>
          </a:p>
        </p:txBody>
      </p:sp>
      <p:pic>
        <p:nvPicPr>
          <p:cNvPr id="7" name="Picture 6" descr="A computer screen shot of a program&#10;&#10;Description automatically generated">
            <a:extLst>
              <a:ext uri="{FF2B5EF4-FFF2-40B4-BE49-F238E27FC236}">
                <a16:creationId xmlns:a16="http://schemas.microsoft.com/office/drawing/2014/main" id="{B1955A04-68C3-458B-950A-215118FA8104}"/>
              </a:ext>
            </a:extLst>
          </p:cNvPr>
          <p:cNvPicPr>
            <a:picLocks noChangeAspect="1"/>
          </p:cNvPicPr>
          <p:nvPr/>
        </p:nvPicPr>
        <p:blipFill>
          <a:blip r:embed="rId3"/>
          <a:stretch>
            <a:fillRect/>
          </a:stretch>
        </p:blipFill>
        <p:spPr>
          <a:xfrm>
            <a:off x="381000" y="1810892"/>
            <a:ext cx="5841455" cy="40360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2B411F1-3146-479E-9D96-D02631E563E9}"/>
              </a:ext>
            </a:extLst>
          </p:cNvPr>
          <p:cNvPicPr>
            <a:picLocks noChangeAspect="1"/>
          </p:cNvPicPr>
          <p:nvPr/>
        </p:nvPicPr>
        <p:blipFill>
          <a:blip r:embed="rId4"/>
          <a:stretch>
            <a:fillRect/>
          </a:stretch>
        </p:blipFill>
        <p:spPr>
          <a:xfrm>
            <a:off x="6773333" y="4392484"/>
            <a:ext cx="4525781" cy="1828785"/>
          </a:xfrm>
          <a:prstGeom prst="rect">
            <a:avLst/>
          </a:prstGeom>
        </p:spPr>
      </p:pic>
      <p:pic>
        <p:nvPicPr>
          <p:cNvPr id="11" name="Picture 10">
            <a:extLst>
              <a:ext uri="{FF2B5EF4-FFF2-40B4-BE49-F238E27FC236}">
                <a16:creationId xmlns:a16="http://schemas.microsoft.com/office/drawing/2014/main" id="{394EB4ED-98A0-4BD7-8F89-34BE2D3CAF63}"/>
              </a:ext>
            </a:extLst>
          </p:cNvPr>
          <p:cNvPicPr>
            <a:picLocks noChangeAspect="1"/>
          </p:cNvPicPr>
          <p:nvPr/>
        </p:nvPicPr>
        <p:blipFill>
          <a:blip r:embed="rId5"/>
          <a:stretch>
            <a:fillRect/>
          </a:stretch>
        </p:blipFill>
        <p:spPr>
          <a:xfrm>
            <a:off x="6786774" y="734885"/>
            <a:ext cx="4333997" cy="3630469"/>
          </a:xfrm>
          <a:prstGeom prst="rect">
            <a:avLst/>
          </a:prstGeom>
        </p:spPr>
      </p:pic>
    </p:spTree>
    <p:extLst>
      <p:ext uri="{BB962C8B-B14F-4D97-AF65-F5344CB8AC3E}">
        <p14:creationId xmlns:p14="http://schemas.microsoft.com/office/powerpoint/2010/main" val="34155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5363981"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Apply Ghost Module &amp; MixConv Block </a:t>
            </a:r>
          </a:p>
        </p:txBody>
      </p:sp>
      <p:pic>
        <p:nvPicPr>
          <p:cNvPr id="7" name="Picture 6" descr="A screen shot of a computer program&#10;&#10;Description automatically generated">
            <a:extLst>
              <a:ext uri="{FF2B5EF4-FFF2-40B4-BE49-F238E27FC236}">
                <a16:creationId xmlns:a16="http://schemas.microsoft.com/office/drawing/2014/main" id="{4E6B24EE-7E5B-4C5D-87E8-558F93660380}"/>
              </a:ext>
            </a:extLst>
          </p:cNvPr>
          <p:cNvPicPr>
            <a:picLocks noChangeAspect="1"/>
          </p:cNvPicPr>
          <p:nvPr/>
        </p:nvPicPr>
        <p:blipFill>
          <a:blip r:embed="rId3"/>
          <a:stretch>
            <a:fillRect/>
          </a:stretch>
        </p:blipFill>
        <p:spPr>
          <a:xfrm>
            <a:off x="198617" y="1568540"/>
            <a:ext cx="5211583" cy="1832198"/>
          </a:xfrm>
          <a:prstGeom prst="rect">
            <a:avLst/>
          </a:prstGeom>
        </p:spPr>
      </p:pic>
      <p:pic>
        <p:nvPicPr>
          <p:cNvPr id="10" name="Picture 9" descr="A computer screen with many colorful text&#10;&#10;Description automatically generated">
            <a:extLst>
              <a:ext uri="{FF2B5EF4-FFF2-40B4-BE49-F238E27FC236}">
                <a16:creationId xmlns:a16="http://schemas.microsoft.com/office/drawing/2014/main" id="{2B31E2BF-F21B-4BEF-943B-C0A8F52C846C}"/>
              </a:ext>
            </a:extLst>
          </p:cNvPr>
          <p:cNvPicPr>
            <a:picLocks noChangeAspect="1"/>
          </p:cNvPicPr>
          <p:nvPr/>
        </p:nvPicPr>
        <p:blipFill>
          <a:blip r:embed="rId4"/>
          <a:stretch>
            <a:fillRect/>
          </a:stretch>
        </p:blipFill>
        <p:spPr>
          <a:xfrm>
            <a:off x="1981200" y="2757330"/>
            <a:ext cx="4664990" cy="32766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6701FAF-D76F-4947-8ED7-F1C5F9714D68}"/>
              </a:ext>
            </a:extLst>
          </p:cNvPr>
          <p:cNvPicPr>
            <a:picLocks noChangeAspect="1"/>
          </p:cNvPicPr>
          <p:nvPr/>
        </p:nvPicPr>
        <p:blipFill>
          <a:blip r:embed="rId5"/>
          <a:stretch>
            <a:fillRect/>
          </a:stretch>
        </p:blipFill>
        <p:spPr>
          <a:xfrm>
            <a:off x="6841212" y="4328449"/>
            <a:ext cx="4305933" cy="1818261"/>
          </a:xfrm>
          <a:prstGeom prst="rect">
            <a:avLst/>
          </a:prstGeom>
        </p:spPr>
      </p:pic>
      <p:pic>
        <p:nvPicPr>
          <p:cNvPr id="15" name="Picture 14">
            <a:extLst>
              <a:ext uri="{FF2B5EF4-FFF2-40B4-BE49-F238E27FC236}">
                <a16:creationId xmlns:a16="http://schemas.microsoft.com/office/drawing/2014/main" id="{8AC911AF-2241-4C72-95AA-86B4F1E80D6D}"/>
              </a:ext>
            </a:extLst>
          </p:cNvPr>
          <p:cNvPicPr>
            <a:picLocks noChangeAspect="1"/>
          </p:cNvPicPr>
          <p:nvPr/>
        </p:nvPicPr>
        <p:blipFill>
          <a:blip r:embed="rId6"/>
          <a:stretch>
            <a:fillRect/>
          </a:stretch>
        </p:blipFill>
        <p:spPr>
          <a:xfrm>
            <a:off x="6841212" y="697382"/>
            <a:ext cx="4267198" cy="3574514"/>
          </a:xfrm>
          <a:prstGeom prst="rect">
            <a:avLst/>
          </a:prstGeom>
        </p:spPr>
      </p:pic>
    </p:spTree>
    <p:extLst>
      <p:ext uri="{BB962C8B-B14F-4D97-AF65-F5344CB8AC3E}">
        <p14:creationId xmlns:p14="http://schemas.microsoft.com/office/powerpoint/2010/main" val="275973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51EFB7EF-6214-4591-B486-3A2F15E599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3248C9-1245-4ABC-86DC-35F11C669E7E}">
  <ds:schemaRefs>
    <ds:schemaRef ds:uri="http://schemas.microsoft.com/sharepoint/v3/contenttype/forms"/>
  </ds:schemaRefs>
</ds:datastoreItem>
</file>

<file path=customXml/itemProps3.xml><?xml version="1.0" encoding="utf-8"?>
<ds:datastoreItem xmlns:ds="http://schemas.openxmlformats.org/officeDocument/2006/customXml" ds:itemID="{E3CFB522-FE90-4678-94EC-35DFDF36E342}">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Proposal prsentation stuct</Template>
  <TotalTime>6148</TotalTime>
  <Words>6489</Words>
  <Application>Microsoft Office PowerPoint</Application>
  <PresentationFormat>Widescreen</PresentationFormat>
  <Paragraphs>897</Paragraphs>
  <Slides>107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Adobe Devanagari</vt:lpstr>
      <vt:lpstr>Arial</vt:lpstr>
      <vt:lpstr>Calibri</vt:lpstr>
      <vt:lpstr>Cambria</vt:lpstr>
      <vt:lpstr>Wingdings</vt:lpstr>
      <vt:lpstr>Office Theme</vt:lpstr>
      <vt:lpstr>DermaScope AI An AI-Driven Ecosystem for Autonomous Skin Disease Diagnosis and  Proactive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Completed Tasks</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PowerPoint Presentation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Web Application Development</vt:lpstr>
      <vt:lpstr>Future Works</vt:lpstr>
      <vt:lpstr>PowerPoint Presentation</vt:lpstr>
      <vt:lpstr>PowerPoint Presentation</vt:lpstr>
      <vt:lpstr>Background</vt:lpstr>
      <vt:lpstr>What is Eczema?</vt:lpstr>
      <vt:lpstr>Multiple Types of Eczema</vt:lpstr>
      <vt:lpstr>Current Challenges</vt:lpstr>
      <vt:lpstr>Research Problem</vt:lpstr>
      <vt:lpstr>System Diagram</vt:lpstr>
      <vt:lpstr>Requirements</vt:lpstr>
      <vt:lpstr>Completed Tasks</vt:lpstr>
      <vt:lpstr>Data Collection</vt:lpstr>
      <vt:lpstr>Data Validation</vt:lpstr>
      <vt:lpstr>Data Analysis</vt:lpstr>
      <vt:lpstr>Data Preprocessing</vt:lpstr>
      <vt:lpstr>Model Implementation for Eczema Detection</vt:lpstr>
      <vt:lpstr>Model Implementation for Eczema Detection</vt:lpstr>
      <vt:lpstr>PowerPoint Presentation</vt:lpstr>
      <vt:lpstr>Model Implementation for Eczema Detection</vt:lpstr>
      <vt:lpstr>Model Implementation for Eczema Severity Classification</vt:lpstr>
      <vt:lpstr>Model Implementation for Eczema Severity Classification</vt:lpstr>
      <vt:lpstr>PowerPoint Presentation</vt:lpstr>
      <vt:lpstr>Model Implementation for Eczema Severity Classification</vt:lpstr>
      <vt:lpstr>Web Application Development</vt:lpstr>
      <vt:lpstr>Web Application Development</vt:lpstr>
      <vt:lpstr>Future Works</vt:lpstr>
      <vt:lpstr>References</vt:lpstr>
      <vt:lpstr>PowerPoint Presentation</vt:lpstr>
      <vt:lpstr>PowerPoint Presentation</vt:lpstr>
      <vt:lpstr>PowerPoint Presentation</vt:lpstr>
      <vt:lpstr>---</vt:lpstr>
      <vt:lpstr>---</vt:lpstr>
      <vt:lpstr>PowerPoint Presentation</vt:lpstr>
      <vt:lpstr>PowerPoint Presentation</vt:lpstr>
      <vt:lpstr>System Diagram</vt:lpstr>
      <vt:lpstr>Completed Tasks</vt:lpstr>
      <vt:lpstr>Data Preparing and Data Validation – About Data set</vt:lpstr>
      <vt:lpstr>Data Validation</vt:lpstr>
      <vt:lpstr>Data Analysis</vt:lpstr>
      <vt:lpstr>Data Preprocessing and Data Augmentation</vt:lpstr>
      <vt:lpstr>Data Preprocessing and Data Augmentation</vt:lpstr>
      <vt:lpstr>Model Implementation for Psoriasis Detection</vt:lpstr>
      <vt:lpstr>Model Implementation for Psoriasis Detection</vt:lpstr>
      <vt:lpstr>Model Implementation for Psoriasis Detection</vt:lpstr>
      <vt:lpstr>Model Implementation for Psoriasis Detection</vt:lpstr>
      <vt:lpstr>Model Implementation for Psoriasis Detection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Web Application Development</vt:lpstr>
      <vt:lpstr>Web Application Development</vt:lpstr>
      <vt:lpstr>Future Works</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DermaScope AI An AI-Driven Ecosystem for Autonomous Skin Disease Diagnosis and  Proactive Management</dc:title>
  <dc:creator>Wishmi Sasika</dc:creator>
  <cp:lastModifiedBy>Wishmi Sasika</cp:lastModifiedBy>
  <cp:revision>133</cp:revision>
  <dcterms:created xsi:type="dcterms:W3CDTF">2024-07-30T10:10:10Z</dcterms:created>
  <dcterms:modified xsi:type="dcterms:W3CDTF">2025-05-11T16:46:39Z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